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74F2F-C9B9-4CA9-BC1B-D95CD134AE93}" type="datetimeFigureOut">
              <a:rPr lang="es-MX" smtClean="0"/>
              <a:t>05/06/2016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D89F8-23C7-4B43-9C38-1DC0170761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3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16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3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MX" smtClean="0">
              <a:latin typeface="Times New Roman" panose="02020603050405020304" pitchFamily="18" charset="0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866775" y="692150"/>
            <a:ext cx="5124450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46927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2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2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58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6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5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70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5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06" y="277813"/>
            <a:ext cx="10969226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06" y="1600201"/>
            <a:ext cx="10969226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06" y="3940176"/>
            <a:ext cx="10969226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1E3F0-1E5A-437D-BD0D-A215B89BB249}" type="slidenum">
              <a:rPr lang="en-GB" altLang="es-MX"/>
              <a:pPr/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203936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6/5/2016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Realismo.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674935"/>
          </a:xfrm>
        </p:spPr>
        <p:txBody>
          <a:bodyPr>
            <a:normAutofit/>
          </a:bodyPr>
          <a:lstStyle/>
          <a:p>
            <a:r>
              <a:rPr lang="es-MX" dirty="0"/>
              <a:t>Aldo De </a:t>
            </a:r>
            <a:r>
              <a:rPr lang="es-MX" dirty="0" err="1"/>
              <a:t>Jacobis</a:t>
            </a:r>
            <a:r>
              <a:rPr lang="es-MX" dirty="0"/>
              <a:t> </a:t>
            </a:r>
            <a:r>
              <a:rPr lang="es-MX" dirty="0" err="1"/>
              <a:t>Cortazar</a:t>
            </a:r>
            <a:endParaRPr lang="es-MX" dirty="0"/>
          </a:p>
          <a:p>
            <a:r>
              <a:rPr lang="es-MX" dirty="0"/>
              <a:t>Sergio Magno Cuevas Mosqueda</a:t>
            </a:r>
          </a:p>
          <a:p>
            <a:r>
              <a:rPr lang="es-MX" dirty="0"/>
              <a:t>Alfredo Daniel Villaseca Pimentel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18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9719" y="333376"/>
            <a:ext cx="8928100" cy="1209675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s-ES" sz="5400" b="1" u="sng" dirty="0">
                <a:solidFill>
                  <a:srgbClr val="FF0000"/>
                </a:solidFill>
              </a:rPr>
              <a:t>NOVELA  REALISTA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7645" y="2349501"/>
            <a:ext cx="3671887" cy="2809875"/>
          </a:xfrm>
          <a:noFill/>
        </p:spPr>
      </p:pic>
    </p:spTree>
    <p:extLst>
      <p:ext uri="{BB962C8B-B14F-4D97-AF65-F5344CB8AC3E}">
        <p14:creationId xmlns:p14="http://schemas.microsoft.com/office/powerpoint/2010/main" val="2824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1466056" y="277814"/>
            <a:ext cx="9258300" cy="414337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MX" b="1" u="sng" dirty="0" err="1" smtClean="0">
                <a:solidFill>
                  <a:srgbClr val="C00000"/>
                </a:solidFill>
              </a:rPr>
              <a:t>Características</a:t>
            </a:r>
            <a:r>
              <a:rPr lang="en-GB" altLang="es-MX" b="1" u="sng" dirty="0" smtClean="0">
                <a:solidFill>
                  <a:srgbClr val="C00000"/>
                </a:solidFill>
              </a:rPr>
              <a:t> de la </a:t>
            </a:r>
            <a:r>
              <a:rPr lang="en-GB" altLang="es-MX" b="1" u="sng" dirty="0" err="1" smtClean="0">
                <a:solidFill>
                  <a:srgbClr val="C00000"/>
                </a:solidFill>
              </a:rPr>
              <a:t>novela</a:t>
            </a:r>
            <a:r>
              <a:rPr lang="en-GB" altLang="es-MX" b="1" u="sng" dirty="0" smtClean="0">
                <a:solidFill>
                  <a:srgbClr val="C00000"/>
                </a:solidFill>
              </a:rPr>
              <a:t> </a:t>
            </a:r>
            <a:r>
              <a:rPr lang="en-GB" altLang="es-MX" b="1" u="sng" dirty="0" err="1" smtClean="0">
                <a:solidFill>
                  <a:srgbClr val="C00000"/>
                </a:solidFill>
              </a:rPr>
              <a:t>realista</a:t>
            </a:r>
            <a:endParaRPr lang="en-GB" altLang="es-MX" b="1" u="sng" dirty="0" smtClean="0">
              <a:solidFill>
                <a:srgbClr val="C00000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1199356" y="1625600"/>
            <a:ext cx="9721850" cy="5232401"/>
          </a:xfrm>
        </p:spPr>
        <p:txBody>
          <a:bodyPr>
            <a:normAutofit fontScale="92500" lnSpcReduction="20000"/>
          </a:bodyPr>
          <a:lstStyle/>
          <a:p>
            <a:pPr marL="569913" indent="-569913">
              <a:spcBef>
                <a:spcPts val="7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en-GB" altLang="es-MX" sz="2400" b="1" dirty="0" err="1">
                <a:solidFill>
                  <a:srgbClr val="FF9900"/>
                </a:solidFill>
              </a:rPr>
              <a:t>Verosimilitud</a:t>
            </a:r>
            <a:r>
              <a:rPr lang="en-GB" altLang="es-MX" sz="2400" dirty="0"/>
              <a:t>: Las </a:t>
            </a:r>
            <a:r>
              <a:rPr lang="en-GB" altLang="es-MX" sz="2400" dirty="0" err="1"/>
              <a:t>obras</a:t>
            </a:r>
            <a:r>
              <a:rPr lang="en-GB" altLang="es-MX" sz="2400" dirty="0"/>
              <a:t> se </a:t>
            </a:r>
            <a:r>
              <a:rPr lang="en-GB" altLang="es-MX" sz="2400" dirty="0" err="1"/>
              <a:t>basan</a:t>
            </a:r>
            <a:r>
              <a:rPr lang="en-GB" altLang="es-MX" sz="2400" dirty="0"/>
              <a:t> </a:t>
            </a:r>
            <a:r>
              <a:rPr lang="en-GB" altLang="es-MX" sz="2400" dirty="0" err="1"/>
              <a:t>en</a:t>
            </a:r>
            <a:r>
              <a:rPr lang="en-GB" altLang="es-MX" sz="2400" dirty="0"/>
              <a:t> la </a:t>
            </a:r>
            <a:r>
              <a:rPr lang="en-GB" altLang="es-MX" sz="2400" dirty="0" err="1"/>
              <a:t>experiencia</a:t>
            </a:r>
            <a:r>
              <a:rPr lang="en-GB" altLang="es-MX" sz="2400" dirty="0"/>
              <a:t> </a:t>
            </a:r>
            <a:r>
              <a:rPr lang="en-GB" altLang="es-MX" sz="2400" dirty="0" err="1"/>
              <a:t>cotidiana</a:t>
            </a:r>
            <a:r>
              <a:rPr lang="en-GB" altLang="es-MX" sz="2400" dirty="0"/>
              <a:t> y </a:t>
            </a:r>
            <a:r>
              <a:rPr lang="en-GB" altLang="es-MX" sz="2400" dirty="0" err="1"/>
              <a:t>los</a:t>
            </a:r>
            <a:r>
              <a:rPr lang="en-GB" altLang="es-MX" sz="2400" dirty="0"/>
              <a:t> </a:t>
            </a:r>
            <a:r>
              <a:rPr lang="en-GB" altLang="es-MX" sz="2400" dirty="0" err="1"/>
              <a:t>protagonistas</a:t>
            </a:r>
            <a:r>
              <a:rPr lang="en-GB" altLang="es-MX" sz="2400" dirty="0"/>
              <a:t> y </a:t>
            </a:r>
            <a:r>
              <a:rPr lang="en-GB" altLang="es-MX" sz="2400" dirty="0" err="1"/>
              <a:t>ambientes</a:t>
            </a:r>
            <a:r>
              <a:rPr lang="en-GB" altLang="es-MX" sz="2400" dirty="0"/>
              <a:t> son </a:t>
            </a:r>
            <a:r>
              <a:rPr lang="en-GB" altLang="es-MX" sz="2400" dirty="0" err="1"/>
              <a:t>creíbles</a:t>
            </a:r>
            <a:r>
              <a:rPr lang="en-GB" altLang="es-MX" sz="2400" dirty="0"/>
              <a:t>.</a:t>
            </a:r>
          </a:p>
          <a:p>
            <a:pPr marL="569913" indent="-569913">
              <a:spcBef>
                <a:spcPts val="7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en-GB" altLang="es-MX" sz="2400" b="1" dirty="0" err="1">
                <a:solidFill>
                  <a:srgbClr val="FF9900"/>
                </a:solidFill>
              </a:rPr>
              <a:t>Didactismo</a:t>
            </a:r>
            <a:r>
              <a:rPr lang="en-GB" altLang="es-MX" sz="2400" dirty="0"/>
              <a:t>: Con </a:t>
            </a:r>
            <a:r>
              <a:rPr lang="en-GB" altLang="es-MX" sz="2400" dirty="0" err="1"/>
              <a:t>frecuencia</a:t>
            </a:r>
            <a:r>
              <a:rPr lang="en-GB" altLang="es-MX" sz="2400" dirty="0"/>
              <a:t> </a:t>
            </a:r>
            <a:r>
              <a:rPr lang="en-GB" altLang="es-MX" sz="2400" dirty="0" err="1"/>
              <a:t>los</a:t>
            </a:r>
            <a:r>
              <a:rPr lang="en-GB" altLang="es-MX" sz="2400" dirty="0"/>
              <a:t> </a:t>
            </a:r>
            <a:r>
              <a:rPr lang="en-GB" altLang="es-MX" sz="2400" dirty="0" err="1"/>
              <a:t>autores</a:t>
            </a:r>
            <a:r>
              <a:rPr lang="en-GB" altLang="es-MX" sz="2400" dirty="0"/>
              <a:t> </a:t>
            </a:r>
            <a:r>
              <a:rPr lang="en-GB" altLang="es-MX" sz="2400" dirty="0" err="1"/>
              <a:t>aprovechan</a:t>
            </a:r>
            <a:r>
              <a:rPr lang="en-GB" altLang="es-MX" sz="2400" dirty="0"/>
              <a:t> la </a:t>
            </a:r>
            <a:r>
              <a:rPr lang="en-GB" altLang="es-MX" sz="2400" dirty="0" err="1"/>
              <a:t>novela</a:t>
            </a:r>
            <a:r>
              <a:rPr lang="en-GB" altLang="es-MX" sz="2400" dirty="0"/>
              <a:t> para </a:t>
            </a:r>
            <a:r>
              <a:rPr lang="en-GB" altLang="es-MX" sz="2400" dirty="0" err="1"/>
              <a:t>dar</a:t>
            </a:r>
            <a:r>
              <a:rPr lang="en-GB" altLang="es-MX" sz="2400" dirty="0"/>
              <a:t> </a:t>
            </a:r>
            <a:r>
              <a:rPr lang="en-GB" altLang="es-MX" sz="2400" dirty="0" err="1"/>
              <a:t>una</a:t>
            </a:r>
            <a:r>
              <a:rPr lang="en-GB" altLang="es-MX" sz="2400" dirty="0"/>
              <a:t> </a:t>
            </a:r>
            <a:r>
              <a:rPr lang="en-GB" altLang="es-MX" sz="2400" dirty="0" err="1"/>
              <a:t>lección</a:t>
            </a:r>
            <a:r>
              <a:rPr lang="en-GB" altLang="es-MX" sz="2400" dirty="0"/>
              <a:t> moral o social (</a:t>
            </a:r>
            <a:r>
              <a:rPr lang="en-GB" altLang="es-MX" sz="2400" dirty="0" err="1"/>
              <a:t>novela</a:t>
            </a:r>
            <a:r>
              <a:rPr lang="en-GB" altLang="es-MX" sz="2400" dirty="0"/>
              <a:t> de </a:t>
            </a:r>
            <a:r>
              <a:rPr lang="en-GB" altLang="es-MX" sz="2400" dirty="0" err="1"/>
              <a:t>tesis</a:t>
            </a:r>
            <a:r>
              <a:rPr lang="en-GB" altLang="es-MX" sz="2400" dirty="0"/>
              <a:t>).</a:t>
            </a:r>
          </a:p>
          <a:p>
            <a:pPr marL="569913" indent="-569913">
              <a:spcBef>
                <a:spcPts val="7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en-GB" altLang="es-MX" sz="2400" b="1" dirty="0" err="1">
                <a:solidFill>
                  <a:srgbClr val="FF9900"/>
                </a:solidFill>
              </a:rPr>
              <a:t>Narrador</a:t>
            </a:r>
            <a:r>
              <a:rPr lang="en-GB" altLang="es-MX" sz="2400" b="1" dirty="0">
                <a:solidFill>
                  <a:srgbClr val="FF9900"/>
                </a:solidFill>
              </a:rPr>
              <a:t> </a:t>
            </a:r>
            <a:r>
              <a:rPr lang="en-GB" altLang="es-MX" sz="2400" b="1" dirty="0" err="1">
                <a:solidFill>
                  <a:srgbClr val="FF9900"/>
                </a:solidFill>
              </a:rPr>
              <a:t>omnisciente</a:t>
            </a:r>
            <a:r>
              <a:rPr lang="en-GB" altLang="es-MX" sz="2400" dirty="0"/>
              <a:t>: El </a:t>
            </a:r>
            <a:r>
              <a:rPr lang="en-GB" altLang="es-MX" sz="2400" dirty="0" err="1"/>
              <a:t>narrador</a:t>
            </a:r>
            <a:r>
              <a:rPr lang="en-GB" altLang="es-MX" sz="2400" dirty="0"/>
              <a:t> </a:t>
            </a:r>
            <a:r>
              <a:rPr lang="en-GB" altLang="es-MX" sz="2400" dirty="0" err="1"/>
              <a:t>sabe</a:t>
            </a:r>
            <a:r>
              <a:rPr lang="en-GB" altLang="es-MX" sz="2400" dirty="0"/>
              <a:t> lo que  </a:t>
            </a:r>
            <a:r>
              <a:rPr lang="en-GB" altLang="es-MX" sz="2400" dirty="0" err="1"/>
              <a:t>va</a:t>
            </a:r>
            <a:r>
              <a:rPr lang="en-GB" altLang="es-MX" sz="2400" dirty="0"/>
              <a:t> a </a:t>
            </a:r>
            <a:r>
              <a:rPr lang="en-GB" altLang="es-MX" sz="2400" dirty="0" err="1"/>
              <a:t>suceder</a:t>
            </a:r>
            <a:r>
              <a:rPr lang="en-GB" altLang="es-MX" sz="2400" dirty="0"/>
              <a:t>, </a:t>
            </a:r>
            <a:r>
              <a:rPr lang="en-GB" altLang="es-MX" sz="2400" dirty="0" err="1"/>
              <a:t>conoce</a:t>
            </a:r>
            <a:r>
              <a:rPr lang="en-GB" altLang="es-MX" sz="2400" dirty="0"/>
              <a:t> </a:t>
            </a:r>
            <a:r>
              <a:rPr lang="en-GB" altLang="es-MX" sz="2400" dirty="0" err="1"/>
              <a:t>los</a:t>
            </a:r>
            <a:r>
              <a:rPr lang="en-GB" altLang="es-MX" sz="2400" dirty="0"/>
              <a:t> </a:t>
            </a:r>
            <a:r>
              <a:rPr lang="en-GB" altLang="es-MX" sz="2400" dirty="0" err="1"/>
              <a:t>más</a:t>
            </a:r>
            <a:r>
              <a:rPr lang="en-GB" altLang="es-MX" sz="2400" dirty="0"/>
              <a:t> </a:t>
            </a:r>
            <a:r>
              <a:rPr lang="en-GB" altLang="es-MX" sz="2400" dirty="0" err="1"/>
              <a:t>ocultos</a:t>
            </a:r>
            <a:r>
              <a:rPr lang="en-GB" altLang="es-MX" sz="2400" dirty="0"/>
              <a:t> </a:t>
            </a:r>
            <a:r>
              <a:rPr lang="en-GB" altLang="es-MX" sz="2400" dirty="0" err="1"/>
              <a:t>pensamientos</a:t>
            </a:r>
            <a:r>
              <a:rPr lang="en-GB" altLang="es-MX" sz="2400" dirty="0"/>
              <a:t> de sus </a:t>
            </a:r>
            <a:r>
              <a:rPr lang="en-GB" altLang="es-MX" sz="2400" dirty="0" err="1"/>
              <a:t>personajes</a:t>
            </a:r>
            <a:r>
              <a:rPr lang="en-GB" altLang="es-MX" sz="2400" dirty="0"/>
              <a:t> e </a:t>
            </a:r>
            <a:r>
              <a:rPr lang="en-GB" altLang="es-MX" sz="2400" dirty="0" err="1"/>
              <a:t>interviene</a:t>
            </a:r>
            <a:r>
              <a:rPr lang="en-GB" altLang="es-MX" sz="2400" dirty="0"/>
              <a:t> </a:t>
            </a:r>
            <a:r>
              <a:rPr lang="en-GB" altLang="es-MX" sz="2400" dirty="0" err="1"/>
              <a:t>directamente</a:t>
            </a:r>
            <a:r>
              <a:rPr lang="en-GB" altLang="es-MX" sz="2400" dirty="0"/>
              <a:t> </a:t>
            </a:r>
            <a:r>
              <a:rPr lang="en-GB" altLang="es-MX" sz="2400" dirty="0" err="1"/>
              <a:t>en</a:t>
            </a:r>
            <a:r>
              <a:rPr lang="en-GB" altLang="es-MX" sz="2400" dirty="0"/>
              <a:t> la </a:t>
            </a:r>
            <a:r>
              <a:rPr lang="en-GB" altLang="es-MX" sz="2400" dirty="0" err="1"/>
              <a:t>obra</a:t>
            </a:r>
            <a:r>
              <a:rPr lang="en-GB" altLang="es-MX" sz="2400" dirty="0"/>
              <a:t> </a:t>
            </a:r>
            <a:r>
              <a:rPr lang="en-GB" altLang="es-MX" sz="2400" dirty="0" err="1"/>
              <a:t>juzgando</a:t>
            </a:r>
            <a:r>
              <a:rPr lang="en-GB" altLang="es-MX" sz="2400" dirty="0"/>
              <a:t> </a:t>
            </a:r>
            <a:r>
              <a:rPr lang="en-GB" altLang="es-MX" sz="2400" dirty="0" err="1"/>
              <a:t>hechos</a:t>
            </a:r>
            <a:r>
              <a:rPr lang="en-GB" altLang="es-MX" sz="2400" dirty="0"/>
              <a:t> y </a:t>
            </a:r>
            <a:r>
              <a:rPr lang="en-GB" altLang="es-MX" sz="2400" dirty="0" err="1"/>
              <a:t>personajes</a:t>
            </a:r>
            <a:r>
              <a:rPr lang="en-GB" altLang="es-MX" sz="2400" dirty="0"/>
              <a:t>.</a:t>
            </a:r>
          </a:p>
          <a:p>
            <a:pPr marL="569913" indent="-569913"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en-GB" altLang="es-MX" sz="2400" b="1" dirty="0" err="1">
                <a:solidFill>
                  <a:srgbClr val="FF9900"/>
                </a:solidFill>
              </a:rPr>
              <a:t>Estructura</a:t>
            </a:r>
            <a:r>
              <a:rPr lang="en-GB" altLang="es-MX" sz="2400" b="1" dirty="0">
                <a:solidFill>
                  <a:srgbClr val="FF9900"/>
                </a:solidFill>
              </a:rPr>
              <a:t> lineal</a:t>
            </a:r>
            <a:r>
              <a:rPr lang="en-GB" altLang="es-MX" sz="2400" dirty="0"/>
              <a:t>: Los </a:t>
            </a:r>
            <a:r>
              <a:rPr lang="en-GB" altLang="es-MX" sz="2400" dirty="0" err="1"/>
              <a:t>hechos</a:t>
            </a:r>
            <a:r>
              <a:rPr lang="en-GB" altLang="es-MX" sz="2400" dirty="0"/>
              <a:t> </a:t>
            </a:r>
            <a:r>
              <a:rPr lang="en-GB" altLang="es-MX" sz="2400" dirty="0" err="1"/>
              <a:t>suelen</a:t>
            </a:r>
            <a:r>
              <a:rPr lang="en-GB" altLang="es-MX" sz="2400" dirty="0"/>
              <a:t> </a:t>
            </a:r>
            <a:r>
              <a:rPr lang="en-GB" altLang="es-MX" sz="2400" dirty="0" err="1"/>
              <a:t>narrarse</a:t>
            </a:r>
            <a:r>
              <a:rPr lang="en-GB" altLang="es-MX" sz="2400" dirty="0"/>
              <a:t> </a:t>
            </a:r>
            <a:r>
              <a:rPr lang="en-GB" altLang="es-MX" sz="2400" dirty="0" err="1"/>
              <a:t>por</a:t>
            </a:r>
            <a:r>
              <a:rPr lang="en-GB" altLang="es-MX" sz="2400" dirty="0"/>
              <a:t> </a:t>
            </a:r>
            <a:r>
              <a:rPr lang="en-GB" altLang="es-MX" sz="2400" dirty="0" err="1"/>
              <a:t>orden</a:t>
            </a:r>
            <a:r>
              <a:rPr lang="en-GB" altLang="es-MX" sz="2400" dirty="0"/>
              <a:t> </a:t>
            </a:r>
            <a:r>
              <a:rPr lang="en-GB" altLang="es-MX" sz="2400" dirty="0" err="1"/>
              <a:t>cronológico</a:t>
            </a:r>
            <a:r>
              <a:rPr lang="en-GB" altLang="es-MX" sz="2400" dirty="0"/>
              <a:t>.</a:t>
            </a:r>
          </a:p>
          <a:p>
            <a:pPr marL="569913" indent="-569913"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en-GB" altLang="es-MX" sz="2400" b="1" dirty="0" err="1">
                <a:solidFill>
                  <a:srgbClr val="FF9900"/>
                </a:solidFill>
              </a:rPr>
              <a:t>Descripciones</a:t>
            </a:r>
            <a:r>
              <a:rPr lang="en-GB" altLang="es-MX" sz="2400" b="1" dirty="0">
                <a:solidFill>
                  <a:srgbClr val="FF9900"/>
                </a:solidFill>
              </a:rPr>
              <a:t> </a:t>
            </a:r>
            <a:r>
              <a:rPr lang="en-GB" altLang="es-MX" sz="2400" b="1" dirty="0" err="1">
                <a:solidFill>
                  <a:srgbClr val="FF9900"/>
                </a:solidFill>
              </a:rPr>
              <a:t>minuciosas</a:t>
            </a:r>
            <a:r>
              <a:rPr lang="en-GB" altLang="es-MX" sz="2400" dirty="0"/>
              <a:t>: Se </a:t>
            </a:r>
            <a:r>
              <a:rPr lang="en-GB" altLang="es-MX" sz="2400" dirty="0" err="1"/>
              <a:t>describen</a:t>
            </a:r>
            <a:r>
              <a:rPr lang="en-GB" altLang="es-MX" sz="2400" dirty="0"/>
              <a:t> con </a:t>
            </a:r>
            <a:r>
              <a:rPr lang="en-GB" altLang="es-MX" sz="2400" dirty="0" err="1"/>
              <a:t>todo</a:t>
            </a:r>
            <a:r>
              <a:rPr lang="en-GB" altLang="es-MX" sz="2400" dirty="0"/>
              <a:t> </a:t>
            </a:r>
            <a:r>
              <a:rPr lang="en-GB" altLang="es-MX" sz="2400" dirty="0" err="1"/>
              <a:t>detalle</a:t>
            </a:r>
            <a:r>
              <a:rPr lang="en-GB" altLang="es-MX" sz="2400" dirty="0"/>
              <a:t> </a:t>
            </a:r>
            <a:r>
              <a:rPr lang="en-GB" altLang="es-MX" sz="2400" dirty="0" err="1"/>
              <a:t>los</a:t>
            </a:r>
            <a:r>
              <a:rPr lang="en-GB" altLang="es-MX" sz="2400" dirty="0"/>
              <a:t> </a:t>
            </a:r>
            <a:r>
              <a:rPr lang="en-GB" altLang="es-MX" sz="2400" dirty="0" err="1"/>
              <a:t>espacios</a:t>
            </a:r>
            <a:r>
              <a:rPr lang="en-GB" altLang="es-MX" sz="2400" dirty="0"/>
              <a:t> (</a:t>
            </a:r>
            <a:r>
              <a:rPr lang="en-GB" altLang="es-MX" sz="2400" dirty="0" err="1"/>
              <a:t>interiores</a:t>
            </a:r>
            <a:r>
              <a:rPr lang="en-GB" altLang="es-MX" sz="2400" dirty="0"/>
              <a:t> o </a:t>
            </a:r>
            <a:r>
              <a:rPr lang="en-GB" altLang="es-MX" sz="2400" dirty="0" err="1"/>
              <a:t>exteriores</a:t>
            </a:r>
            <a:r>
              <a:rPr lang="en-GB" altLang="es-MX" sz="2400" dirty="0"/>
              <a:t>) y </a:t>
            </a:r>
            <a:r>
              <a:rPr lang="en-GB" altLang="es-MX" sz="2400" dirty="0" err="1"/>
              <a:t>los</a:t>
            </a:r>
            <a:r>
              <a:rPr lang="en-GB" altLang="es-MX" sz="2400" dirty="0"/>
              <a:t> </a:t>
            </a:r>
            <a:r>
              <a:rPr lang="en-GB" altLang="es-MX" sz="2400" dirty="0" err="1"/>
              <a:t>personajes</a:t>
            </a:r>
            <a:r>
              <a:rPr lang="en-GB" altLang="es-MX" sz="2400" dirty="0"/>
              <a:t>.</a:t>
            </a:r>
          </a:p>
          <a:p>
            <a:pPr marL="569913" indent="-569913"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en-GB" altLang="es-MX" sz="2400" b="1" dirty="0" err="1">
                <a:solidFill>
                  <a:srgbClr val="FF9900"/>
                </a:solidFill>
              </a:rPr>
              <a:t>Aproximación</a:t>
            </a:r>
            <a:r>
              <a:rPr lang="en-GB" altLang="es-MX" sz="2400" b="1" dirty="0">
                <a:solidFill>
                  <a:srgbClr val="FF9900"/>
                </a:solidFill>
              </a:rPr>
              <a:t> del </a:t>
            </a:r>
            <a:r>
              <a:rPr lang="en-GB" altLang="es-MX" sz="2400" b="1" dirty="0" err="1">
                <a:solidFill>
                  <a:srgbClr val="FF9900"/>
                </a:solidFill>
              </a:rPr>
              <a:t>lenguaje</a:t>
            </a:r>
            <a:r>
              <a:rPr lang="en-GB" altLang="es-MX" sz="2400" b="1" dirty="0">
                <a:solidFill>
                  <a:srgbClr val="FF9900"/>
                </a:solidFill>
              </a:rPr>
              <a:t> al </a:t>
            </a:r>
            <a:r>
              <a:rPr lang="en-GB" altLang="es-MX" sz="2400" b="1" dirty="0" err="1">
                <a:solidFill>
                  <a:srgbClr val="FF9900"/>
                </a:solidFill>
              </a:rPr>
              <a:t>uso</a:t>
            </a:r>
            <a:r>
              <a:rPr lang="en-GB" altLang="es-MX" sz="2400" b="1" dirty="0">
                <a:solidFill>
                  <a:srgbClr val="FF9900"/>
                </a:solidFill>
              </a:rPr>
              <a:t> </a:t>
            </a:r>
            <a:r>
              <a:rPr lang="en-GB" altLang="es-MX" sz="2400" b="1" dirty="0" err="1">
                <a:solidFill>
                  <a:srgbClr val="FF9900"/>
                </a:solidFill>
              </a:rPr>
              <a:t>coloquial</a:t>
            </a:r>
            <a:r>
              <a:rPr lang="en-GB" altLang="es-MX" sz="2400" dirty="0"/>
              <a:t>: Se </a:t>
            </a:r>
            <a:r>
              <a:rPr lang="en-GB" altLang="es-MX" sz="2400" dirty="0" err="1"/>
              <a:t>prefiere</a:t>
            </a:r>
            <a:r>
              <a:rPr lang="en-GB" altLang="es-MX" sz="2400" dirty="0"/>
              <a:t> un </a:t>
            </a:r>
            <a:r>
              <a:rPr lang="en-GB" altLang="es-MX" sz="2400" dirty="0" err="1"/>
              <a:t>estilo</a:t>
            </a:r>
            <a:r>
              <a:rPr lang="en-GB" altLang="es-MX" sz="2400" dirty="0"/>
              <a:t> </a:t>
            </a:r>
            <a:r>
              <a:rPr lang="en-GB" altLang="es-MX" sz="2400" dirty="0" err="1"/>
              <a:t>claro</a:t>
            </a:r>
            <a:r>
              <a:rPr lang="en-GB" altLang="es-MX" sz="2400" dirty="0"/>
              <a:t> y </a:t>
            </a:r>
            <a:r>
              <a:rPr lang="en-GB" altLang="es-MX" sz="2400" dirty="0" err="1"/>
              <a:t>sencillo</a:t>
            </a:r>
            <a:r>
              <a:rPr lang="en-GB" altLang="es-MX" sz="2400" dirty="0"/>
              <a:t>. </a:t>
            </a:r>
            <a:r>
              <a:rPr lang="en-GB" altLang="es-MX" sz="2400" dirty="0" err="1"/>
              <a:t>En</a:t>
            </a:r>
            <a:r>
              <a:rPr lang="en-GB" altLang="es-MX" sz="2400" dirty="0"/>
              <a:t> </a:t>
            </a:r>
            <a:r>
              <a:rPr lang="en-GB" altLang="es-MX" sz="2400" dirty="0" err="1"/>
              <a:t>los</a:t>
            </a:r>
            <a:r>
              <a:rPr lang="en-GB" altLang="es-MX" sz="2400" dirty="0"/>
              <a:t> </a:t>
            </a:r>
            <a:r>
              <a:rPr lang="en-GB" altLang="es-MX" sz="2400" dirty="0" err="1"/>
              <a:t>diálogos</a:t>
            </a:r>
            <a:r>
              <a:rPr lang="en-GB" altLang="es-MX" sz="2400" dirty="0"/>
              <a:t> </a:t>
            </a:r>
            <a:r>
              <a:rPr lang="en-GB" altLang="es-MX" sz="2400" dirty="0" err="1"/>
              <a:t>los</a:t>
            </a:r>
            <a:r>
              <a:rPr lang="en-GB" altLang="es-MX" sz="2400" dirty="0"/>
              <a:t> </a:t>
            </a:r>
            <a:r>
              <a:rPr lang="en-GB" altLang="es-MX" sz="2400" dirty="0" err="1"/>
              <a:t>personajes</a:t>
            </a:r>
            <a:r>
              <a:rPr lang="en-GB" altLang="es-MX" sz="2400" dirty="0"/>
              <a:t> se </a:t>
            </a:r>
            <a:r>
              <a:rPr lang="en-GB" altLang="es-MX" sz="2400" dirty="0" err="1"/>
              <a:t>expresan</a:t>
            </a:r>
            <a:r>
              <a:rPr lang="en-GB" altLang="es-MX" sz="2400" dirty="0"/>
              <a:t> de </a:t>
            </a:r>
            <a:r>
              <a:rPr lang="en-GB" altLang="es-MX" sz="2400" dirty="0" err="1"/>
              <a:t>acuerdo</a:t>
            </a:r>
            <a:r>
              <a:rPr lang="en-GB" altLang="es-MX" sz="2400" dirty="0"/>
              <a:t> a </a:t>
            </a:r>
            <a:r>
              <a:rPr lang="en-GB" altLang="es-MX" sz="2400" dirty="0" err="1"/>
              <a:t>su</a:t>
            </a:r>
            <a:r>
              <a:rPr lang="en-GB" altLang="es-MX" sz="2400" dirty="0"/>
              <a:t> </a:t>
            </a:r>
            <a:r>
              <a:rPr lang="en-GB" altLang="es-MX" sz="2400" dirty="0" err="1"/>
              <a:t>condición</a:t>
            </a:r>
            <a:r>
              <a:rPr lang="en-GB" altLang="es-MX" sz="2400" dirty="0"/>
              <a:t> social o a </a:t>
            </a:r>
            <a:r>
              <a:rPr lang="en-GB" altLang="es-MX" sz="2400" dirty="0" err="1"/>
              <a:t>su</a:t>
            </a:r>
            <a:r>
              <a:rPr lang="en-GB" altLang="es-MX" sz="2400" dirty="0"/>
              <a:t> </a:t>
            </a:r>
            <a:r>
              <a:rPr lang="en-GB" altLang="es-MX" sz="2400" dirty="0" err="1"/>
              <a:t>psicología</a:t>
            </a:r>
            <a:r>
              <a:rPr lang="en-GB" altLang="es-MX" sz="2400" dirty="0"/>
              <a:t>.</a:t>
            </a:r>
          </a:p>
          <a:p>
            <a:pPr marL="569913" indent="-569913"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en-GB" altLang="es-MX" sz="2400" dirty="0" err="1"/>
              <a:t>Máximo</a:t>
            </a:r>
            <a:r>
              <a:rPr lang="en-GB" altLang="es-MX" sz="2400" dirty="0"/>
              <a:t> </a:t>
            </a:r>
            <a:r>
              <a:rPr lang="en-GB" altLang="es-MX" sz="2400" dirty="0" err="1"/>
              <a:t>representante</a:t>
            </a:r>
            <a:r>
              <a:rPr lang="en-GB" altLang="es-MX" sz="2400" dirty="0"/>
              <a:t> </a:t>
            </a:r>
            <a:r>
              <a:rPr lang="en-GB" altLang="es-MX" sz="2400" dirty="0" err="1"/>
              <a:t>realismo</a:t>
            </a:r>
            <a:r>
              <a:rPr lang="en-GB" altLang="es-MX" sz="2400" dirty="0"/>
              <a:t> </a:t>
            </a:r>
            <a:r>
              <a:rPr lang="en-GB" altLang="es-MX" sz="2400" dirty="0" err="1"/>
              <a:t>español</a:t>
            </a:r>
            <a:r>
              <a:rPr lang="en-GB" altLang="es-MX" sz="2400" dirty="0"/>
              <a:t>: </a:t>
            </a:r>
            <a:r>
              <a:rPr lang="en-GB" altLang="es-MX" sz="2400" b="1" u="sng" dirty="0"/>
              <a:t>Benito Pérez </a:t>
            </a:r>
            <a:r>
              <a:rPr lang="en-GB" altLang="es-MX" sz="2400" b="1" u="sng" dirty="0" err="1"/>
              <a:t>Galdós</a:t>
            </a:r>
            <a:endParaRPr lang="en-GB" altLang="es-MX" sz="2400" b="1" u="sng" dirty="0"/>
          </a:p>
          <a:p>
            <a:pPr marL="569913" indent="-569913">
              <a:spcBef>
                <a:spcPts val="7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en-GB" altLang="es-MX" sz="2400" dirty="0"/>
          </a:p>
          <a:p>
            <a:pPr marL="569913" indent="-569913">
              <a:spcBef>
                <a:spcPts val="700"/>
              </a:spcBef>
              <a:buNone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en-GB" altLang="es-MX" sz="2800" dirty="0"/>
          </a:p>
          <a:p>
            <a:pPr marL="569913" indent="-569913">
              <a:spcBef>
                <a:spcPts val="700"/>
              </a:spcBef>
              <a:buNone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en-GB" altLang="es-MX" sz="2800" dirty="0"/>
          </a:p>
          <a:p>
            <a:pPr marL="569913" indent="-569913">
              <a:spcBef>
                <a:spcPts val="700"/>
              </a:spcBef>
              <a:buNone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en-GB" altLang="es-MX" sz="2800" dirty="0"/>
          </a:p>
        </p:txBody>
      </p:sp>
    </p:spTree>
    <p:extLst>
      <p:ext uri="{BB962C8B-B14F-4D97-AF65-F5344CB8AC3E}">
        <p14:creationId xmlns:p14="http://schemas.microsoft.com/office/powerpoint/2010/main" val="1015792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6056" y="274638"/>
            <a:ext cx="9094788" cy="11430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s-ES" b="1" u="sng" dirty="0" smtClean="0">
                <a:solidFill>
                  <a:srgbClr val="FF0000"/>
                </a:solidFill>
              </a:rPr>
              <a:t>POESÍA REALISTA</a:t>
            </a:r>
            <a:endParaRPr lang="es-ES" b="1" u="sng" dirty="0">
              <a:solidFill>
                <a:srgbClr val="FF0000"/>
              </a:solidFill>
            </a:endParaRPr>
          </a:p>
        </p:txBody>
      </p:sp>
      <p:pic>
        <p:nvPicPr>
          <p:cNvPr id="23555" name="5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7282" y="2565400"/>
            <a:ext cx="4105275" cy="2806700"/>
          </a:xfrm>
        </p:spPr>
      </p:pic>
    </p:spTree>
    <p:extLst>
      <p:ext uri="{BB962C8B-B14F-4D97-AF65-F5344CB8AC3E}">
        <p14:creationId xmlns:p14="http://schemas.microsoft.com/office/powerpoint/2010/main" val="328911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820" y="115888"/>
            <a:ext cx="9083675" cy="830262"/>
          </a:xfrm>
        </p:spPr>
        <p:txBody>
          <a:bodyPr/>
          <a:lstStyle/>
          <a:p>
            <a:r>
              <a:rPr lang="es-ES" altLang="es-MX" b="1" u="sng" smtClean="0">
                <a:solidFill>
                  <a:srgbClr val="C00000"/>
                </a:solidFill>
              </a:rPr>
              <a:t>LA POESÍA REALISTA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920" y="1125538"/>
            <a:ext cx="8351837" cy="5472112"/>
          </a:xfrm>
        </p:spPr>
        <p:txBody>
          <a:bodyPr>
            <a:normAutofit lnSpcReduction="10000"/>
          </a:bodyPr>
          <a:lstStyle/>
          <a:p>
            <a:r>
              <a:rPr lang="es-ES" altLang="es-MX" sz="2300"/>
              <a:t>En poesía, la reacción contra el sentimentalismo romántico se hizo desde dos posiciones :</a:t>
            </a:r>
          </a:p>
          <a:p>
            <a:pPr>
              <a:buFont typeface="Wingdings 2" panose="05020102010507070707" pitchFamily="18" charset="2"/>
              <a:buNone/>
            </a:pPr>
            <a:endParaRPr lang="es-ES" altLang="es-MX" sz="2300"/>
          </a:p>
          <a:p>
            <a:pPr marL="419100" lvl="1" indent="-382588">
              <a:buFont typeface="Wingdings 2" panose="05020102010507070707" pitchFamily="18" charset="2"/>
              <a:buChar char=""/>
            </a:pPr>
            <a:r>
              <a:rPr lang="es-ES" altLang="es-MX" sz="2300" b="1" u="sng">
                <a:solidFill>
                  <a:srgbClr val="C00000"/>
                </a:solidFill>
              </a:rPr>
              <a:t>Poesía realista: </a:t>
            </a:r>
            <a:r>
              <a:rPr lang="es-ES" altLang="es-MX" sz="2300" b="1">
                <a:solidFill>
                  <a:srgbClr val="C00000"/>
                </a:solidFill>
              </a:rPr>
              <a:t> </a:t>
            </a:r>
            <a:r>
              <a:rPr lang="es-ES" altLang="es-MX" sz="2300"/>
              <a:t>su principal representante fue </a:t>
            </a:r>
            <a:r>
              <a:rPr lang="es-ES" altLang="es-MX" sz="2300" b="1">
                <a:solidFill>
                  <a:srgbClr val="00B050"/>
                </a:solidFill>
              </a:rPr>
              <a:t>Ramón de Campoamor </a:t>
            </a:r>
            <a:r>
              <a:rPr lang="es-ES" altLang="es-MX" sz="2300"/>
              <a:t>que se burlaba del sentimentalismo romántico con un lenguaje marcadamente prosaico. Resalta las ideas, el contenido frente al sentimiento lírico.</a:t>
            </a:r>
          </a:p>
          <a:p>
            <a:pPr marL="419100" lvl="1" indent="-382588">
              <a:buFont typeface="Wingdings 2" panose="05020102010507070707" pitchFamily="18" charset="2"/>
              <a:buChar char=""/>
            </a:pPr>
            <a:r>
              <a:rPr lang="es-ES" altLang="es-MX" sz="2300" b="1" u="sng">
                <a:solidFill>
                  <a:srgbClr val="C00000"/>
                </a:solidFill>
              </a:rPr>
              <a:t>Poesía ideológica:</a:t>
            </a:r>
            <a:r>
              <a:rPr lang="es-ES" altLang="es-MX" sz="2300">
                <a:solidFill>
                  <a:srgbClr val="C00000"/>
                </a:solidFill>
              </a:rPr>
              <a:t> </a:t>
            </a:r>
            <a:r>
              <a:rPr lang="es-ES" altLang="es-MX" sz="2300"/>
              <a:t>su principal representante fue </a:t>
            </a:r>
            <a:r>
              <a:rPr lang="es-ES" altLang="es-MX" sz="2300" b="1">
                <a:solidFill>
                  <a:srgbClr val="00B050"/>
                </a:solidFill>
              </a:rPr>
              <a:t>Gaspar Núñez de Arce</a:t>
            </a:r>
            <a:r>
              <a:rPr lang="es-ES" altLang="es-MX" sz="2300">
                <a:solidFill>
                  <a:srgbClr val="00B050"/>
                </a:solidFill>
              </a:rPr>
              <a:t>. </a:t>
            </a:r>
            <a:r>
              <a:rPr lang="es-ES" altLang="es-MX" sz="2300"/>
              <a:t>Es una poesía grandilocuente y sentimental cuyos temas son filosóficos, religiosos o sociales.</a:t>
            </a:r>
          </a:p>
          <a:p>
            <a:endParaRPr lang="es-ES" altLang="es-MX" sz="2300"/>
          </a:p>
          <a:p>
            <a:r>
              <a:rPr lang="es-ES" altLang="es-MX" sz="2300"/>
              <a:t>La poesía realista fue una poesía sin genio creador ni verdadero lirismo.</a:t>
            </a:r>
            <a:endParaRPr lang="es-ES" altLang="es-MX" sz="2300" u="sng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6057" y="274638"/>
            <a:ext cx="9237663" cy="11430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s-ES" b="1" u="sng" dirty="0" smtClean="0">
                <a:solidFill>
                  <a:srgbClr val="C00000"/>
                </a:solidFill>
              </a:rPr>
              <a:t>TEATRO REALISTA</a:t>
            </a:r>
            <a:endParaRPr lang="es-ES" b="1" u="sng" dirty="0">
              <a:solidFill>
                <a:srgbClr val="C00000"/>
              </a:solidFill>
            </a:endParaRPr>
          </a:p>
        </p:txBody>
      </p:sp>
      <p:pic>
        <p:nvPicPr>
          <p:cNvPr id="25603" name="3 Marcador de contenido" descr="imagesCADX9AF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7645" y="2565401"/>
            <a:ext cx="4105275" cy="3095625"/>
          </a:xfrm>
        </p:spPr>
      </p:pic>
    </p:spTree>
    <p:extLst>
      <p:ext uri="{BB962C8B-B14F-4D97-AF65-F5344CB8AC3E}">
        <p14:creationId xmlns:p14="http://schemas.microsoft.com/office/powerpoint/2010/main" val="338617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820" y="260351"/>
            <a:ext cx="9045575" cy="830263"/>
          </a:xfrm>
        </p:spPr>
        <p:txBody>
          <a:bodyPr/>
          <a:lstStyle/>
          <a:p>
            <a:r>
              <a:rPr lang="es-ES" altLang="es-MX" b="1" u="sng" smtClean="0">
                <a:solidFill>
                  <a:srgbClr val="C00000"/>
                </a:solidFill>
              </a:rPr>
              <a:t>El teatro realista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706" y="1268413"/>
            <a:ext cx="7200900" cy="52562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s-ES" altLang="es-MX" sz="2400"/>
              <a:t>Es un teatro de ambientación contemporáneas e intención moralizante conocido como 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s-ES" altLang="es-MX" sz="2400"/>
              <a:t>    </a:t>
            </a:r>
            <a:r>
              <a:rPr lang="es-ES" altLang="es-MX" sz="2400" b="1"/>
              <a:t>“</a:t>
            </a:r>
            <a:r>
              <a:rPr lang="es-ES" altLang="es-MX" sz="2400" b="1">
                <a:solidFill>
                  <a:srgbClr val="008000"/>
                </a:solidFill>
              </a:rPr>
              <a:t>alta comedia</a:t>
            </a:r>
            <a:r>
              <a:rPr lang="es-ES" altLang="es-MX" sz="2400" b="1"/>
              <a:t>”.</a:t>
            </a:r>
          </a:p>
          <a:p>
            <a:pPr>
              <a:lnSpc>
                <a:spcPct val="90000"/>
              </a:lnSpc>
            </a:pPr>
            <a:r>
              <a:rPr lang="es-ES" altLang="es-MX" sz="2400"/>
              <a:t>Adopta las nuevas tendencias realistas.</a:t>
            </a:r>
          </a:p>
          <a:p>
            <a:pPr>
              <a:lnSpc>
                <a:spcPct val="90000"/>
              </a:lnSpc>
            </a:pPr>
            <a:r>
              <a:rPr lang="es-ES" altLang="es-MX" sz="2400"/>
              <a:t>Sus características principales son:</a:t>
            </a:r>
          </a:p>
          <a:p>
            <a:pPr lvl="1">
              <a:lnSpc>
                <a:spcPct val="90000"/>
              </a:lnSpc>
            </a:pPr>
            <a:r>
              <a:rPr lang="es-ES" altLang="es-MX" sz="2400"/>
              <a:t>Asuntos contemporáneos.</a:t>
            </a:r>
          </a:p>
          <a:p>
            <a:pPr lvl="1">
              <a:lnSpc>
                <a:spcPct val="90000"/>
              </a:lnSpc>
            </a:pPr>
            <a:r>
              <a:rPr lang="es-ES" altLang="es-MX" sz="2400"/>
              <a:t>Propósito moralizador.</a:t>
            </a:r>
          </a:p>
          <a:p>
            <a:pPr lvl="1">
              <a:lnSpc>
                <a:spcPct val="90000"/>
              </a:lnSpc>
            </a:pPr>
            <a:r>
              <a:rPr lang="es-ES" altLang="es-MX" sz="2400"/>
              <a:t>Lenguaje sobrio y cuidado.</a:t>
            </a:r>
          </a:p>
          <a:p>
            <a:pPr lvl="1">
              <a:lnSpc>
                <a:spcPct val="90000"/>
              </a:lnSpc>
            </a:pPr>
            <a:r>
              <a:rPr lang="es-ES" altLang="es-MX" sz="2400"/>
              <a:t>Escrito sobre todo en prosa.</a:t>
            </a:r>
          </a:p>
          <a:p>
            <a:pPr lvl="1">
              <a:lnSpc>
                <a:spcPct val="90000"/>
              </a:lnSpc>
            </a:pPr>
            <a:r>
              <a:rPr lang="es-ES" altLang="es-MX" sz="2400"/>
              <a:t>Los autores más representativos son:  </a:t>
            </a:r>
            <a:r>
              <a:rPr lang="es-ES" altLang="es-MX" sz="2400" i="1">
                <a:solidFill>
                  <a:srgbClr val="008000"/>
                </a:solidFill>
              </a:rPr>
              <a:t>Ventura de la Vega</a:t>
            </a:r>
            <a:r>
              <a:rPr lang="es-ES" altLang="es-MX" sz="2400"/>
              <a:t>, </a:t>
            </a:r>
            <a:r>
              <a:rPr lang="es-ES" altLang="es-MX" sz="2400" i="1">
                <a:solidFill>
                  <a:srgbClr val="008000"/>
                </a:solidFill>
              </a:rPr>
              <a:t>Tamayo y Baus</a:t>
            </a:r>
            <a:r>
              <a:rPr lang="es-ES" altLang="es-MX" sz="2400"/>
              <a:t>, </a:t>
            </a:r>
            <a:r>
              <a:rPr lang="es-ES" altLang="es-MX" sz="2400" i="1">
                <a:solidFill>
                  <a:srgbClr val="008000"/>
                </a:solidFill>
              </a:rPr>
              <a:t>José de Echegaray</a:t>
            </a:r>
            <a:r>
              <a:rPr lang="es-ES" altLang="es-MX" sz="2400"/>
              <a:t>.</a:t>
            </a:r>
          </a:p>
          <a:p>
            <a:pPr lvl="1">
              <a:lnSpc>
                <a:spcPct val="90000"/>
              </a:lnSpc>
            </a:pPr>
            <a:r>
              <a:rPr lang="es-ES" altLang="es-MX" sz="2400"/>
              <a:t>Galdós realizó varias adaptaciones de sus dramáticas de sus novelas.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57" y="2157414"/>
            <a:ext cx="287972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152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1127920" y="188914"/>
            <a:ext cx="9217025" cy="11398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MX" sz="6000" b="1" u="sng">
                <a:solidFill>
                  <a:srgbClr val="C00000"/>
                </a:solidFill>
              </a:rPr>
              <a:t>Realismo y Naturalismo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81" y="3009901"/>
            <a:ext cx="297973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2" descr="realismo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5569" y="1700214"/>
            <a:ext cx="2736850" cy="2473325"/>
          </a:xfrm>
          <a:noFill/>
        </p:spPr>
      </p:pic>
    </p:spTree>
    <p:extLst>
      <p:ext uri="{BB962C8B-B14F-4D97-AF65-F5344CB8AC3E}">
        <p14:creationId xmlns:p14="http://schemas.microsoft.com/office/powerpoint/2010/main" val="4171689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723232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s-ES" altLang="es-MX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466431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s-ES" altLang="es-MX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1466056" y="277813"/>
            <a:ext cx="9258300" cy="774700"/>
          </a:xfrm>
        </p:spPr>
        <p:txBody>
          <a:bodyPr vert="horz" lIns="90360" tIns="44280" rIns="90360" bIns="44280" rtlCol="0" anchor="t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MX" sz="4800" b="1" u="sng">
                <a:solidFill>
                  <a:srgbClr val="C00000"/>
                </a:solidFill>
              </a:rPr>
              <a:t>El Realismo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1466057" y="1123951"/>
            <a:ext cx="9021763" cy="50069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MX" sz="2800"/>
              <a:t>Se conoce con el nombre de </a:t>
            </a:r>
            <a:r>
              <a:rPr lang="en-GB" altLang="es-MX" sz="2800" b="1">
                <a:solidFill>
                  <a:srgbClr val="FF9900"/>
                </a:solidFill>
              </a:rPr>
              <a:t>Realismo</a:t>
            </a:r>
            <a:r>
              <a:rPr lang="en-GB" altLang="es-MX" sz="2800"/>
              <a:t> al movimiento cultural, propio de una sociedad burguesa, a la que no le agradan las fantasías idealistas románticas y que busca la estabilidad y la moderación.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MX" sz="2800"/>
              <a:t>La burguesía abandona el ideario romántico y lo sustituye por una mentalidad realista, que describe la realidad social tal como es.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MX" sz="2800"/>
              <a:t>Se produce un crecimiento de la industria y de la población (cobra grana importancia el proletariado).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MX" sz="2800"/>
              <a:t>Se dan grandes progresos también en el campo de la ciencia y de la técnica.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s-MX" sz="2800"/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s-MX" sz="2800"/>
          </a:p>
        </p:txBody>
      </p:sp>
    </p:spTree>
    <p:extLst>
      <p:ext uri="{BB962C8B-B14F-4D97-AF65-F5344CB8AC3E}">
        <p14:creationId xmlns:p14="http://schemas.microsoft.com/office/powerpoint/2010/main" val="1483991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1466056" y="0"/>
            <a:ext cx="9258300" cy="11255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MX" b="1" u="sng" smtClean="0">
                <a:solidFill>
                  <a:srgbClr val="C00000"/>
                </a:solidFill>
              </a:rPr>
              <a:t>Cronología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583907" y="1125539"/>
            <a:ext cx="6264275" cy="5005387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MX" smtClean="0"/>
              <a:t>El Realismo se desarrolla en </a:t>
            </a:r>
            <a:r>
              <a:rPr lang="en-GB" altLang="es-MX" b="1" smtClean="0">
                <a:solidFill>
                  <a:srgbClr val="FF9900"/>
                </a:solidFill>
              </a:rPr>
              <a:t>Europa</a:t>
            </a:r>
            <a:r>
              <a:rPr lang="en-GB" altLang="es-MX" smtClean="0"/>
              <a:t> desde </a:t>
            </a:r>
            <a:r>
              <a:rPr lang="en-GB" altLang="es-MX" b="1" smtClean="0">
                <a:solidFill>
                  <a:srgbClr val="FF9900"/>
                </a:solidFill>
              </a:rPr>
              <a:t>1830</a:t>
            </a:r>
            <a:r>
              <a:rPr lang="en-GB" altLang="es-MX" smtClean="0"/>
              <a:t> hasta los </a:t>
            </a:r>
            <a:r>
              <a:rPr lang="en-GB" altLang="es-MX" b="1" smtClean="0">
                <a:solidFill>
                  <a:srgbClr val="FF9900"/>
                </a:solidFill>
              </a:rPr>
              <a:t>últimos años del siglo XIX</a:t>
            </a:r>
            <a:r>
              <a:rPr lang="en-GB" altLang="es-MX" smtClean="0"/>
              <a:t>.</a:t>
            </a:r>
          </a:p>
          <a:p>
            <a:pP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s-MX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MX" smtClean="0"/>
              <a:t>En </a:t>
            </a:r>
            <a:r>
              <a:rPr lang="en-GB" altLang="es-MX" b="1" smtClean="0">
                <a:solidFill>
                  <a:srgbClr val="FF9900"/>
                </a:solidFill>
              </a:rPr>
              <a:t>España</a:t>
            </a:r>
            <a:r>
              <a:rPr lang="en-GB" altLang="es-MX" smtClean="0"/>
              <a:t> el desarrollo de este movimiento es más tardío. En literatura se inicia en el año </a:t>
            </a:r>
            <a:r>
              <a:rPr lang="en-GB" altLang="es-MX" b="1" smtClean="0">
                <a:solidFill>
                  <a:srgbClr val="FF9900"/>
                </a:solidFill>
              </a:rPr>
              <a:t>1870</a:t>
            </a:r>
            <a:r>
              <a:rPr lang="en-GB" altLang="es-MX" smtClean="0"/>
              <a:t>, con la publicación de la novela </a:t>
            </a:r>
            <a:r>
              <a:rPr lang="en-GB" altLang="es-MX" i="1" smtClean="0"/>
              <a:t>La Fontana de Oro</a:t>
            </a:r>
            <a:r>
              <a:rPr lang="en-GB" altLang="es-MX" smtClean="0"/>
              <a:t>, de Benito Pérez Galdós.</a:t>
            </a:r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20" y="1628775"/>
            <a:ext cx="25622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581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466056" y="277814"/>
            <a:ext cx="9258300" cy="630237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MX" b="1" u="sng" smtClean="0">
                <a:solidFill>
                  <a:srgbClr val="C00000"/>
                </a:solidFill>
              </a:rPr>
              <a:t>Un arte burgués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66056" y="3644900"/>
            <a:ext cx="9258300" cy="30241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MX" sz="2600"/>
              <a:t>Durante estos años se produce la consolidación de </a:t>
            </a:r>
            <a:r>
              <a:rPr lang="en-GB" altLang="es-MX" sz="2600" b="1">
                <a:solidFill>
                  <a:srgbClr val="FF9900"/>
                </a:solidFill>
              </a:rPr>
              <a:t>la burguesía</a:t>
            </a:r>
            <a:r>
              <a:rPr lang="en-GB" altLang="es-MX" sz="2600"/>
              <a:t> en el poder en la mayor parte de los países desarrollados. Surgen así los regímenes parlamentarios (aunque el sufragio no es universal; los obreros y las mujeres deberán librar una larga lucha para conquistar el derecho al voto).</a:t>
            </a: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MX" sz="2600"/>
              <a:t>La literatura realista refleja los conflictos internos y externos de la nueva clase que se ha hecho con el poder.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81" y="1412875"/>
            <a:ext cx="40322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766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466056" y="277814"/>
            <a:ext cx="9258300" cy="8477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MX" b="1" u="sng" smtClean="0">
                <a:solidFill>
                  <a:srgbClr val="C00000"/>
                </a:solidFill>
              </a:rPr>
              <a:t>La aparición de la clase obrera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20" y="2103438"/>
            <a:ext cx="28797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524082" y="2008188"/>
            <a:ext cx="2036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s-ES" altLang="es-MX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76069" y="1125538"/>
            <a:ext cx="5688012" cy="4895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es-MX" sz="2400">
                <a:solidFill>
                  <a:schemeClr val="tx1"/>
                </a:solidFill>
                <a:latin typeface="Franklin Gothic Book" panose="020B0503020102020204" pitchFamily="34" charset="0"/>
              </a:rPr>
              <a:t>Los obreros debieron realizar  </a:t>
            </a:r>
            <a:r>
              <a:rPr lang="en-GB" altLang="es-MX" sz="2400" b="1">
                <a:solidFill>
                  <a:srgbClr val="FFC000"/>
                </a:solidFill>
                <a:latin typeface="Franklin Gothic Book" panose="020B0503020102020204" pitchFamily="34" charset="0"/>
              </a:rPr>
              <a:t>huelgas</a:t>
            </a:r>
            <a:r>
              <a:rPr lang="en-GB" altLang="es-MX" sz="2400">
                <a:solidFill>
                  <a:srgbClr val="FFC000"/>
                </a:solidFill>
                <a:latin typeface="Franklin Gothic Book" panose="020B0503020102020204" pitchFamily="34" charset="0"/>
              </a:rPr>
              <a:t>, </a:t>
            </a:r>
            <a:r>
              <a:rPr lang="en-GB" altLang="es-MX" sz="2400" b="1">
                <a:solidFill>
                  <a:srgbClr val="FFC000"/>
                </a:solidFill>
                <a:latin typeface="Franklin Gothic Book" panose="020B0503020102020204" pitchFamily="34" charset="0"/>
              </a:rPr>
              <a:t>manifestaciones</a:t>
            </a:r>
            <a:r>
              <a:rPr lang="en-GB" altLang="es-MX" sz="2400">
                <a:solidFill>
                  <a:srgbClr val="FFC000"/>
                </a:solidFill>
                <a:latin typeface="Franklin Gothic Book" panose="020B0503020102020204" pitchFamily="34" charset="0"/>
              </a:rPr>
              <a:t>, y </a:t>
            </a:r>
            <a:r>
              <a:rPr lang="en-GB" altLang="es-MX" sz="2400" b="1">
                <a:solidFill>
                  <a:srgbClr val="FFC000"/>
                </a:solidFill>
                <a:latin typeface="Franklin Gothic Book" panose="020B0503020102020204" pitchFamily="34" charset="0"/>
              </a:rPr>
              <a:t>enfrentamientos</a:t>
            </a:r>
            <a:r>
              <a:rPr lang="en-GB" altLang="es-MX" sz="240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r>
              <a:rPr lang="en-GB" altLang="es-MX" sz="2400">
                <a:solidFill>
                  <a:schemeClr val="tx1"/>
                </a:solidFill>
                <a:latin typeface="Franklin Gothic Book" panose="020B0503020102020204" pitchFamily="34" charset="0"/>
              </a:rPr>
              <a:t>violentos con el ejército y la policía para combatir la explotación despiadada y conseguir unas reivindicaciones mínimas (jornada de ocho horas, derecho a sindicarse, supresión de la explotación infantil).</a:t>
            </a:r>
          </a:p>
          <a:p>
            <a:pPr eaLnBrk="1" hangingPunct="1">
              <a:lnSpc>
                <a:spcPct val="100000"/>
              </a:lnSpc>
            </a:pPr>
            <a:endParaRPr lang="en-GB" altLang="es-MX" sz="24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es-MX" sz="2400">
                <a:solidFill>
                  <a:schemeClr val="tx1"/>
                </a:solidFill>
                <a:latin typeface="Franklin Gothic Book" panose="020B0503020102020204" pitchFamily="34" charset="0"/>
              </a:rPr>
              <a:t>A partir de las últimas décadas del siglo irán creándose </a:t>
            </a:r>
            <a:r>
              <a:rPr lang="en-GB" altLang="es-MX" sz="2400" b="1">
                <a:solidFill>
                  <a:srgbClr val="FFC000"/>
                </a:solidFill>
                <a:latin typeface="Franklin Gothic Book" panose="020B0503020102020204" pitchFamily="34" charset="0"/>
              </a:rPr>
              <a:t>organizaciones políticas y sindicales</a:t>
            </a:r>
            <a:r>
              <a:rPr lang="en-GB" altLang="es-MX" sz="240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r>
              <a:rPr lang="en-GB" altLang="es-MX" sz="2400">
                <a:solidFill>
                  <a:schemeClr val="tx1"/>
                </a:solidFill>
                <a:latin typeface="Franklin Gothic Book" panose="020B0503020102020204" pitchFamily="34" charset="0"/>
              </a:rPr>
              <a:t>de inspiración socialista y anarquista.</a:t>
            </a:r>
          </a:p>
        </p:txBody>
      </p:sp>
    </p:spTree>
    <p:extLst>
      <p:ext uri="{BB962C8B-B14F-4D97-AF65-F5344CB8AC3E}">
        <p14:creationId xmlns:p14="http://schemas.microsoft.com/office/powerpoint/2010/main" val="2412896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466056" y="277814"/>
            <a:ext cx="9258300" cy="8477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MX" b="1" u="sng" smtClean="0">
                <a:solidFill>
                  <a:srgbClr val="C00000"/>
                </a:solidFill>
              </a:rPr>
              <a:t>Desarrollo científico y tecnológico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1466057" y="1700213"/>
            <a:ext cx="8374063" cy="443071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MX" sz="2800"/>
              <a:t>La filosofía propia de la sociedad burguesa decimonónica es el </a:t>
            </a:r>
            <a:r>
              <a:rPr lang="en-GB" altLang="es-MX" sz="2800" b="1">
                <a:solidFill>
                  <a:srgbClr val="FF9900"/>
                </a:solidFill>
              </a:rPr>
              <a:t>Positivismo</a:t>
            </a:r>
            <a:r>
              <a:rPr lang="en-GB" altLang="es-MX" sz="2800"/>
              <a:t>, para la que no existe otra realidad que los hechos perceptibles ni es posible otra investigación que no sea el estudio empírico de esos hechos. La observación rigurosa y la experiencia son los instrumentos básicos de la filosofía positivista.</a:t>
            </a: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MX" sz="2800"/>
              <a:t> Estos principios están en la base del desarrollo de las ciencias experimentales y de la técnica. </a:t>
            </a: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s-MX" sz="2800"/>
          </a:p>
        </p:txBody>
      </p:sp>
    </p:spTree>
    <p:extLst>
      <p:ext uri="{BB962C8B-B14F-4D97-AF65-F5344CB8AC3E}">
        <p14:creationId xmlns:p14="http://schemas.microsoft.com/office/powerpoint/2010/main" val="1038882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1466056" y="277813"/>
            <a:ext cx="9258300" cy="7747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MX" b="1" u="sng" smtClean="0">
                <a:solidFill>
                  <a:srgbClr val="C00000"/>
                </a:solidFill>
              </a:rPr>
              <a:t>Los avances científicos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270794" y="1196976"/>
            <a:ext cx="7993062" cy="5362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MX" sz="2800"/>
              <a:t>El desarrollo de las ciencias experimentales servirá de modelo a los escritores e influirá en su obra. En este sentido se pueden destacar: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MX" sz="2400"/>
              <a:t>La </a:t>
            </a:r>
            <a:r>
              <a:rPr lang="en-GB" altLang="es-MX" sz="2400" b="1">
                <a:solidFill>
                  <a:srgbClr val="FF9900"/>
                </a:solidFill>
              </a:rPr>
              <a:t>fundación de la medicina moderna</a:t>
            </a:r>
            <a:r>
              <a:rPr lang="en-GB" altLang="es-MX" sz="2400"/>
              <a:t>, basada en la experimentación gracias al fisiólogo Claude Bernard.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MX" sz="2400"/>
              <a:t>Las </a:t>
            </a:r>
            <a:r>
              <a:rPr lang="en-GB" altLang="es-MX" sz="2400" b="1">
                <a:solidFill>
                  <a:srgbClr val="FF9900"/>
                </a:solidFill>
              </a:rPr>
              <a:t>formulación de las leyes de la herencia genética</a:t>
            </a:r>
            <a:r>
              <a:rPr lang="en-GB" altLang="es-MX" sz="2400"/>
              <a:t> por Mendel.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MX" sz="2400"/>
              <a:t>La </a:t>
            </a:r>
            <a:r>
              <a:rPr lang="en-GB" altLang="es-MX" sz="2400" b="1">
                <a:solidFill>
                  <a:srgbClr val="FF9900"/>
                </a:solidFill>
              </a:rPr>
              <a:t>teoría de la evolución de las especies</a:t>
            </a:r>
            <a:r>
              <a:rPr lang="en-GB" altLang="es-MX" sz="2400"/>
              <a:t>  enunciada por Darwin.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MX" sz="2400"/>
              <a:t>La teoría de </a:t>
            </a:r>
            <a:r>
              <a:rPr lang="en-GB" altLang="es-MX" sz="2400" b="1">
                <a:solidFill>
                  <a:srgbClr val="FF9900"/>
                </a:solidFill>
              </a:rPr>
              <a:t>la lucha de clases</a:t>
            </a:r>
            <a:r>
              <a:rPr lang="en-GB" altLang="es-MX" sz="2400" b="1"/>
              <a:t> </a:t>
            </a:r>
            <a:r>
              <a:rPr lang="en-GB" altLang="es-MX" sz="2400"/>
              <a:t>como motor de la historia de Karl Marx.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s-MX" sz="2400"/>
          </a:p>
        </p:txBody>
      </p:sp>
    </p:spTree>
    <p:extLst>
      <p:ext uri="{BB962C8B-B14F-4D97-AF65-F5344CB8AC3E}">
        <p14:creationId xmlns:p14="http://schemas.microsoft.com/office/powerpoint/2010/main" val="1116764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466056" y="277813"/>
            <a:ext cx="9258300" cy="7747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MX" b="1" u="sng" smtClean="0">
                <a:solidFill>
                  <a:srgbClr val="C00000"/>
                </a:solidFill>
              </a:rPr>
              <a:t>Rasgos de la literatura realista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1270794" y="1125539"/>
            <a:ext cx="9650412" cy="53990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</a:t>
            </a:r>
            <a:r>
              <a:rPr lang="es-ES_tradnl" sz="2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400" b="1" dirty="0">
                <a:solidFill>
                  <a:srgbClr val="FFC000"/>
                </a:solidFill>
              </a:rPr>
              <a:t>narrativa 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 el género por excelencia.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Búsqueda de documentación.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Análisis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del entorno social y la condición humana.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Rechazo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lo </a:t>
            </a:r>
            <a:r>
              <a:rPr lang="es-ES_tradnl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fantástico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y sobrenatural.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Insistencia en métodos científicos de </a:t>
            </a:r>
            <a:r>
              <a:rPr lang="es-ES_tradnl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investigación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Hincapié en la verdad </a:t>
            </a:r>
            <a:r>
              <a:rPr lang="es-ES_tradnl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histórica, psicológica y social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dirty="0"/>
              <a:t>La </a:t>
            </a:r>
            <a:r>
              <a:rPr lang="es-ES_tradnl" sz="2400" b="1" dirty="0">
                <a:solidFill>
                  <a:srgbClr val="FFC000"/>
                </a:solidFill>
              </a:rPr>
              <a:t>observación y reproducción rigurosa de la realidad</a:t>
            </a:r>
            <a:r>
              <a:rPr lang="es-ES_tradnl" sz="2400" b="1" u="sng" dirty="0">
                <a:solidFill>
                  <a:srgbClr val="FFC000"/>
                </a:solidFill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dirty="0"/>
              <a:t>Una temática centrada en la </a:t>
            </a:r>
            <a:r>
              <a:rPr lang="es-ES_tradnl" sz="2400" b="1" dirty="0">
                <a:solidFill>
                  <a:srgbClr val="FFC000"/>
                </a:solidFill>
              </a:rPr>
              <a:t>vida cotidiana</a:t>
            </a:r>
            <a:r>
              <a:rPr lang="es-ES_tradnl" sz="2400" dirty="0">
                <a:solidFill>
                  <a:srgbClr val="008000"/>
                </a:solidFill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dirty="0"/>
              <a:t>Con frecuencia, la</a:t>
            </a:r>
            <a:r>
              <a:rPr lang="es-ES_tradnl" sz="2400" b="1" dirty="0">
                <a:solidFill>
                  <a:srgbClr val="FFC000"/>
                </a:solidFill>
              </a:rPr>
              <a:t> crítica </a:t>
            </a:r>
            <a:r>
              <a:rPr lang="es-ES_tradnl" sz="2400" dirty="0"/>
              <a:t>con intención social o moral sobre las lacras de la realidad que presenta. 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dirty="0"/>
              <a:t>La </a:t>
            </a:r>
            <a:r>
              <a:rPr lang="es-ES_tradnl" sz="2400" b="1" dirty="0">
                <a:solidFill>
                  <a:srgbClr val="FFC000"/>
                </a:solidFill>
              </a:rPr>
              <a:t>objetividad</a:t>
            </a:r>
            <a:r>
              <a:rPr lang="es-ES_tradnl" sz="2400" dirty="0"/>
              <a:t> como ideal del novelista, aunque a veces introduzca </a:t>
            </a:r>
            <a:r>
              <a:rPr lang="es-ES_tradnl" sz="2400" dirty="0">
                <a:solidFill>
                  <a:srgbClr val="008000"/>
                </a:solidFill>
              </a:rPr>
              <a:t>juicios</a:t>
            </a:r>
            <a:r>
              <a:rPr lang="es-ES_tradnl" sz="2400" dirty="0"/>
              <a:t> y observaciones personales. 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Estilo </a:t>
            </a:r>
            <a:r>
              <a:rPr lang="es-ES_tradnl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sobrio y sencillo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69913" indent="-569913">
              <a:spcBef>
                <a:spcPts val="9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97386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</TotalTime>
  <Words>897</Words>
  <Application>Microsoft Office PowerPoint</Application>
  <PresentationFormat>Panorámica</PresentationFormat>
  <Paragraphs>73</Paragraphs>
  <Slides>15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 Unicode MS</vt:lpstr>
      <vt:lpstr>Arial</vt:lpstr>
      <vt:lpstr>Calibri</vt:lpstr>
      <vt:lpstr>Century Gothic</vt:lpstr>
      <vt:lpstr>Franklin Gothic Book</vt:lpstr>
      <vt:lpstr>Times New Roman</vt:lpstr>
      <vt:lpstr>Wingdings 2</vt:lpstr>
      <vt:lpstr>Wingdings 3</vt:lpstr>
      <vt:lpstr>Ion</vt:lpstr>
      <vt:lpstr>Realismo.</vt:lpstr>
      <vt:lpstr>Realismo y Naturalismo </vt:lpstr>
      <vt:lpstr>El Realismo</vt:lpstr>
      <vt:lpstr>Cronología</vt:lpstr>
      <vt:lpstr>Un arte burgués</vt:lpstr>
      <vt:lpstr>La aparición de la clase obrera</vt:lpstr>
      <vt:lpstr>Desarrollo científico y tecnológico</vt:lpstr>
      <vt:lpstr>Los avances científicos</vt:lpstr>
      <vt:lpstr>Rasgos de la literatura realista</vt:lpstr>
      <vt:lpstr>NOVELA  REALISTA</vt:lpstr>
      <vt:lpstr>Características de la novela realista</vt:lpstr>
      <vt:lpstr>POESÍA REALISTA</vt:lpstr>
      <vt:lpstr>LA POESÍA REALISTA</vt:lpstr>
      <vt:lpstr>TEATRO REALISTA</vt:lpstr>
      <vt:lpstr>El teatro realista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LETICIA MOZQUEDA LARA</dc:creator>
  <cp:lastModifiedBy>Alfredo Villaseca</cp:lastModifiedBy>
  <cp:revision>3</cp:revision>
  <dcterms:created xsi:type="dcterms:W3CDTF">2016-06-05T21:45:54Z</dcterms:created>
  <dcterms:modified xsi:type="dcterms:W3CDTF">2016-06-05T23:55:41Z</dcterms:modified>
</cp:coreProperties>
</file>