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9"/>
  </p:notes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06EA3FCB-6521-4C60-B607-3AB3D66C285C}">
          <p14:sldIdLst>
            <p14:sldId id="256"/>
            <p14:sldId id="258"/>
            <p14:sldId id="259"/>
            <p14:sldId id="260"/>
            <p14:sldId id="261"/>
            <p14:sldId id="262"/>
            <p14:sldId id="263"/>
          </p14:sldIdLst>
        </p14:section>
        <p14:section name="Sección sin título" id="{D82F8FFE-6387-437C-8123-BFEC060D66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8143A-24C0-44CA-8A74-9DC787E43EDA}" type="datetimeFigureOut">
              <a:rPr lang="es-MX" smtClean="0"/>
              <a:t>22/05/2016</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94E2EE-F7DA-4702-B3E9-06ED09C13106}" type="slidenum">
              <a:rPr lang="es-MX" smtClean="0"/>
              <a:t>‹Nº›</a:t>
            </a:fld>
            <a:endParaRPr lang="es-MX"/>
          </a:p>
        </p:txBody>
      </p:sp>
    </p:spTree>
    <p:extLst>
      <p:ext uri="{BB962C8B-B14F-4D97-AF65-F5344CB8AC3E}">
        <p14:creationId xmlns:p14="http://schemas.microsoft.com/office/powerpoint/2010/main" val="244911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9CB3B6-2A83-4B7D-B9A5-B19DD2C60B63}" type="slidenum">
              <a:rPr lang="es-ES" altLang="es-MX"/>
              <a:pPr/>
              <a:t>2</a:t>
            </a:fld>
            <a:endParaRPr lang="es-ES" altLang="es-MX"/>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s-MX" altLang="es-MX"/>
          </a:p>
        </p:txBody>
      </p:sp>
    </p:spTree>
    <p:extLst>
      <p:ext uri="{BB962C8B-B14F-4D97-AF65-F5344CB8AC3E}">
        <p14:creationId xmlns:p14="http://schemas.microsoft.com/office/powerpoint/2010/main" val="319982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86985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5/22/2016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3875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A77B6E1-634A-48DC-9E8B-D894023267EF}" type="datetimeFigureOut">
              <a:rPr lang="en-US" smtClean="0"/>
              <a:t>5/22/2016</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813752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5/22/2016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08176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lvl1pPr>
              <a:defRPr>
                <a:solidFill>
                  <a:schemeClr val="tx2"/>
                </a:solidFill>
              </a:defRPr>
            </a:lvl1pPr>
          </a:lstStyle>
          <a:p>
            <a:fld id="{5586B75A-687E-405C-8A0B-8D00578BA2C3}" type="datetimeFigureOut">
              <a:rPr lang="en-US" smtClean="0"/>
              <a:pPr/>
              <a:t>5/22/2016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679424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5/22/2016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5488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5/22/2016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4923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5/22/2016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45264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5/22/2016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14894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AF6E2C9B-5FA2-460D-9BE7-B0812FC2A6FF}" type="datetimeFigureOut">
              <a:rPr lang="en-US" smtClean="0"/>
              <a:t>5/22/2016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9489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586B75A-687E-405C-8A0B-8D00578BA2C3}" type="datetimeFigureOut">
              <a:rPr lang="en-US" smtClean="0"/>
              <a:pPr/>
              <a:t>5/22/2016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689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586B75A-687E-405C-8A0B-8D00578BA2C3}" type="datetimeFigureOut">
              <a:rPr lang="en-US" smtClean="0"/>
              <a:pPr/>
              <a:t>5/22/2016</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843625745"/>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http://www.estatuas.it/lm26drammateatrogrecopx400.jp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La Tragedia </a:t>
            </a:r>
          </a:p>
        </p:txBody>
      </p:sp>
      <p:sp>
        <p:nvSpPr>
          <p:cNvPr id="3" name="Subtítulo 2"/>
          <p:cNvSpPr>
            <a:spLocks noGrp="1"/>
          </p:cNvSpPr>
          <p:nvPr>
            <p:ph type="subTitle" idx="1"/>
          </p:nvPr>
        </p:nvSpPr>
        <p:spPr/>
        <p:txBody>
          <a:bodyPr>
            <a:normAutofit fontScale="77500" lnSpcReduction="20000"/>
          </a:bodyPr>
          <a:lstStyle/>
          <a:p>
            <a:r>
              <a:rPr lang="es-MX" dirty="0"/>
              <a:t>Sergio Magno Cuevas M.</a:t>
            </a:r>
          </a:p>
          <a:p>
            <a:r>
              <a:rPr lang="es-MX" dirty="0"/>
              <a:t>Aldo de </a:t>
            </a:r>
            <a:r>
              <a:rPr lang="es-MX" dirty="0" err="1"/>
              <a:t>Jacobis</a:t>
            </a:r>
            <a:r>
              <a:rPr lang="es-MX" dirty="0"/>
              <a:t> Cortázar </a:t>
            </a:r>
          </a:p>
          <a:p>
            <a:r>
              <a:rPr lang="es-MX" dirty="0"/>
              <a:t>Alfredo Daniel Villaseca P.</a:t>
            </a:r>
          </a:p>
          <a:p>
            <a:r>
              <a:rPr lang="es-MX" dirty="0"/>
              <a:t>Miguel Ángel Lara M.</a:t>
            </a:r>
          </a:p>
        </p:txBody>
      </p:sp>
    </p:spTree>
    <p:extLst>
      <p:ext uri="{BB962C8B-B14F-4D97-AF65-F5344CB8AC3E}">
        <p14:creationId xmlns:p14="http://schemas.microsoft.com/office/powerpoint/2010/main" val="340898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164282" y="-11671"/>
            <a:ext cx="9784080" cy="1508760"/>
          </a:xfrm>
        </p:spPr>
        <p:txBody>
          <a:bodyPr/>
          <a:lstStyle/>
          <a:p>
            <a:pPr algn="ctr"/>
            <a:r>
              <a:rPr lang="es-MX" altLang="es-MX" sz="2400" b="1" dirty="0"/>
              <a:t>La Tragedia</a:t>
            </a:r>
            <a:endParaRPr lang="es-ES" altLang="es-MX" sz="2400" b="1" dirty="0"/>
          </a:p>
        </p:txBody>
      </p:sp>
      <p:sp>
        <p:nvSpPr>
          <p:cNvPr id="124931" name="Rectangle 3"/>
          <p:cNvSpPr>
            <a:spLocks noGrp="1" noChangeArrowheads="1"/>
          </p:cNvSpPr>
          <p:nvPr>
            <p:ph type="body" idx="1"/>
          </p:nvPr>
        </p:nvSpPr>
        <p:spPr>
          <a:xfrm>
            <a:off x="1895406" y="996749"/>
            <a:ext cx="7386638" cy="5732462"/>
          </a:xfrm>
        </p:spPr>
        <p:txBody>
          <a:bodyPr/>
          <a:lstStyle/>
          <a:p>
            <a:pPr algn="just">
              <a:lnSpc>
                <a:spcPct val="80000"/>
              </a:lnSpc>
              <a:buFontTx/>
              <a:buNone/>
            </a:pPr>
            <a:r>
              <a:rPr lang="es-ES" altLang="es-MX" sz="2400" b="1" dirty="0">
                <a:solidFill>
                  <a:schemeClr val="bg2"/>
                </a:solidFill>
              </a:rPr>
              <a:t>La tragedia</a:t>
            </a:r>
            <a:r>
              <a:rPr lang="es-ES" altLang="es-MX" sz="2400" dirty="0">
                <a:solidFill>
                  <a:schemeClr val="bg2"/>
                </a:solidFill>
              </a:rPr>
              <a:t> es una obra dramática</a:t>
            </a:r>
          </a:p>
          <a:p>
            <a:pPr algn="just">
              <a:lnSpc>
                <a:spcPct val="80000"/>
              </a:lnSpc>
              <a:buFontTx/>
              <a:buNone/>
            </a:pPr>
            <a:r>
              <a:rPr lang="es-ES" altLang="es-MX" sz="2400" dirty="0">
                <a:solidFill>
                  <a:schemeClr val="bg2"/>
                </a:solidFill>
              </a:rPr>
              <a:t> de final desgraciado o desafortunado</a:t>
            </a:r>
          </a:p>
          <a:p>
            <a:pPr algn="just">
              <a:lnSpc>
                <a:spcPct val="80000"/>
              </a:lnSpc>
              <a:buFontTx/>
              <a:buNone/>
            </a:pPr>
            <a:r>
              <a:rPr lang="es-ES" altLang="es-MX" sz="2400" dirty="0">
                <a:solidFill>
                  <a:srgbClr val="660033"/>
                </a:solidFill>
              </a:rPr>
              <a:t> </a:t>
            </a:r>
            <a:r>
              <a:rPr lang="es-ES" altLang="es-MX" sz="2400" dirty="0"/>
              <a:t>que trataba de temas de leyendas </a:t>
            </a:r>
          </a:p>
          <a:p>
            <a:pPr algn="just">
              <a:lnSpc>
                <a:spcPct val="80000"/>
              </a:lnSpc>
              <a:buFontTx/>
              <a:buNone/>
            </a:pPr>
            <a:r>
              <a:rPr lang="es-ES" altLang="es-MX" sz="2400" dirty="0"/>
              <a:t>heroicas y utilizaba, oportunamente, a los dioses</a:t>
            </a:r>
          </a:p>
          <a:p>
            <a:pPr algn="just">
              <a:lnSpc>
                <a:spcPct val="80000"/>
              </a:lnSpc>
              <a:buFontTx/>
              <a:buNone/>
            </a:pPr>
            <a:r>
              <a:rPr lang="es-ES" altLang="es-MX" sz="2400" dirty="0"/>
              <a:t> para su final. Inspirado en los ritos y representaciones sagradas que se hacían en Grecia y Asia Menor, alcanzaron su apogeo en la Atenas del siglo V a.C. </a:t>
            </a:r>
          </a:p>
          <a:p>
            <a:pPr algn="just">
              <a:lnSpc>
                <a:spcPct val="80000"/>
              </a:lnSpc>
              <a:buFontTx/>
              <a:buNone/>
            </a:pPr>
            <a:endParaRPr lang="es-ES" altLang="es-MX" sz="2400" dirty="0"/>
          </a:p>
          <a:p>
            <a:pPr algn="just">
              <a:lnSpc>
                <a:spcPct val="80000"/>
              </a:lnSpc>
              <a:buFontTx/>
              <a:buNone/>
            </a:pPr>
            <a:r>
              <a:rPr lang="es-ES" altLang="es-MX" sz="2400" dirty="0"/>
              <a:t>La fuente primaria del debate sobre su origen se encuentra en la Poética de </a:t>
            </a:r>
            <a:r>
              <a:rPr lang="es-ES" altLang="es-MX" sz="2400" dirty="0">
                <a:effectLst>
                  <a:outerShdw blurRad="38100" dist="38100" dir="2700000" algn="tl">
                    <a:srgbClr val="000000"/>
                  </a:outerShdw>
                </a:effectLst>
              </a:rPr>
              <a:t>Aristóteles</a:t>
            </a:r>
            <a:r>
              <a:rPr lang="es-ES" altLang="es-MX" sz="2400" dirty="0"/>
              <a:t>. En esta obra, el autor recoge documentación de primera mano sobre las etapas más antiguas del teatro en Ática. Su obra, por lo tanto, es una contribución imprescindible para el estudio de la tragedia antigua.</a:t>
            </a:r>
            <a:endParaRPr lang="es-ES" altLang="es-MX" sz="2800" dirty="0"/>
          </a:p>
        </p:txBody>
      </p:sp>
      <p:pic>
        <p:nvPicPr>
          <p:cNvPr id="124932" name="Picture 4" descr="http://www.estatuas.it/lm26drammateatrogrecopx400.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529444" y="359880"/>
            <a:ext cx="1752600" cy="1944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65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La tragedia moderna </a:t>
            </a:r>
          </a:p>
        </p:txBody>
      </p:sp>
      <p:sp>
        <p:nvSpPr>
          <p:cNvPr id="3" name="Marcador de contenido 2"/>
          <p:cNvSpPr>
            <a:spLocks noGrp="1"/>
          </p:cNvSpPr>
          <p:nvPr>
            <p:ph idx="1"/>
          </p:nvPr>
        </p:nvSpPr>
        <p:spPr/>
        <p:txBody>
          <a:bodyPr>
            <a:normAutofit fontScale="92500" lnSpcReduction="10000"/>
          </a:bodyPr>
          <a:lstStyle/>
          <a:p>
            <a:pPr algn="just"/>
            <a:r>
              <a:rPr lang="es-MX" dirty="0"/>
              <a:t> </a:t>
            </a:r>
            <a:r>
              <a:rPr lang="es-MX" dirty="0" smtClean="0"/>
              <a:t>Es </a:t>
            </a:r>
            <a:r>
              <a:rPr lang="es-MX" dirty="0"/>
              <a:t>un ambicioso intento por comprender las transformaciones de una forma literaria y de sus relaciones con la sociedad desde sus orígenes griegos hasta sus múltiples derivaciones en el siglo XX. A lo largo de ese amplio recorrido, se busca conectar las distintas concepciones de la tragedia con lo que llama la "experiencia trágica": la vivencia de los conflictos históricos y sus efectos en las cambiantes "estructuras de sentimiento". esta última expresión para referirse a las emociones, percepciones y valores dominantes entre las subjetividades de una época, que la literatura producida en ella testimonia de modo eminente.</a:t>
            </a:r>
            <a:br>
              <a:rPr lang="es-MX" dirty="0"/>
            </a:br>
            <a:r>
              <a:rPr lang="es-MX" dirty="0"/>
              <a:t/>
            </a:r>
            <a:br>
              <a:rPr lang="es-MX" dirty="0"/>
            </a:br>
            <a:r>
              <a:rPr lang="es-MX" dirty="0"/>
              <a:t>Divida en dos partes, </a:t>
            </a:r>
            <a:r>
              <a:rPr lang="es-MX" i="1" dirty="0"/>
              <a:t>Tragedia moderna</a:t>
            </a:r>
            <a:r>
              <a:rPr lang="es-MX" dirty="0"/>
              <a:t> se ocupa en la primera de la historia de la tragedia como idea. En la segunda, se detiene en una serie de autores activos a partir de fines del XIX. El nutrido catálogo incluye desde </a:t>
            </a:r>
            <a:r>
              <a:rPr lang="es-MX" dirty="0" err="1"/>
              <a:t>Ibsen</a:t>
            </a:r>
            <a:r>
              <a:rPr lang="es-MX" dirty="0"/>
              <a:t> y </a:t>
            </a:r>
            <a:r>
              <a:rPr lang="es-MX" dirty="0" err="1"/>
              <a:t>Chéjov</a:t>
            </a:r>
            <a:r>
              <a:rPr lang="es-MX" dirty="0"/>
              <a:t> hasta Pirandello, Ionesco o Beckett. Consciente de que "la tradición no es el pasado, sino la interpretación del pasado", además evita el habitual énfasis en una continuidad cultural de Occidente que surgió en Grecia y que llegaría en línea recta hasta nosotros. Sus temas son más bien las rupturas y los cambios de rumbo.</a:t>
            </a:r>
          </a:p>
        </p:txBody>
      </p:sp>
    </p:spTree>
    <p:extLst>
      <p:ext uri="{BB962C8B-B14F-4D97-AF65-F5344CB8AC3E}">
        <p14:creationId xmlns:p14="http://schemas.microsoft.com/office/powerpoint/2010/main" val="219511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Estructura Externa de la tragedia </a:t>
            </a:r>
            <a:r>
              <a:rPr lang="es-MX" dirty="0" smtClean="0"/>
              <a:t>clásica</a:t>
            </a:r>
            <a:endParaRPr lang="es-MX" dirty="0"/>
          </a:p>
        </p:txBody>
      </p:sp>
      <p:sp>
        <p:nvSpPr>
          <p:cNvPr id="3" name="Marcador de contenido 2"/>
          <p:cNvSpPr>
            <a:spLocks noGrp="1"/>
          </p:cNvSpPr>
          <p:nvPr>
            <p:ph idx="1"/>
          </p:nvPr>
        </p:nvSpPr>
        <p:spPr/>
        <p:txBody>
          <a:bodyPr/>
          <a:lstStyle/>
          <a:p>
            <a:pPr algn="just" fontAlgn="base"/>
            <a:r>
              <a:rPr lang="es-MX" dirty="0"/>
              <a:t>Prólogo: a cargo de un personaje, que, comúnmente, no vuelve a aparecer en la obra. Puede ser un monólogo o un diálogo, que presenta los datos básicos para entender la situación en la que se ambienta la acción de la obra.</a:t>
            </a:r>
          </a:p>
          <a:p>
            <a:pPr algn="just" fontAlgn="base"/>
            <a:r>
              <a:rPr lang="es-MX" dirty="0" err="1"/>
              <a:t>Párodos</a:t>
            </a:r>
            <a:r>
              <a:rPr lang="es-MX" dirty="0"/>
              <a:t>: entrada del coro, pasaje complementario del prólogo. A través de los comentarios que se incluyen en este pasaje, el espectador queda plenamente situado.</a:t>
            </a:r>
          </a:p>
          <a:p>
            <a:pPr algn="just" fontAlgn="base"/>
            <a:r>
              <a:rPr lang="es-MX" dirty="0"/>
              <a:t>Episodio: A cargo de actores, empieza a desarrollar la acción dramática</a:t>
            </a:r>
          </a:p>
          <a:p>
            <a:pPr algn="just" fontAlgn="base"/>
            <a:r>
              <a:rPr lang="es-MX" dirty="0" err="1"/>
              <a:t>Estásima</a:t>
            </a:r>
            <a:r>
              <a:rPr lang="es-MX" dirty="0"/>
              <a:t>: Intervención del coro, interpretando y comentando lo que acaba de suceder. (Se van sucediendo desde aquí, episodios y </a:t>
            </a:r>
            <a:r>
              <a:rPr lang="es-MX" dirty="0" err="1"/>
              <a:t>estásimas</a:t>
            </a:r>
            <a:r>
              <a:rPr lang="es-MX" dirty="0"/>
              <a:t>).</a:t>
            </a:r>
          </a:p>
          <a:p>
            <a:pPr algn="just" fontAlgn="base"/>
            <a:r>
              <a:rPr lang="es-MX" dirty="0"/>
              <a:t>Éxodo: Salida del coro, fin de la obra.</a:t>
            </a:r>
          </a:p>
          <a:p>
            <a:endParaRPr lang="es-MX" dirty="0"/>
          </a:p>
        </p:txBody>
      </p:sp>
    </p:spTree>
    <p:extLst>
      <p:ext uri="{BB962C8B-B14F-4D97-AF65-F5344CB8AC3E}">
        <p14:creationId xmlns:p14="http://schemas.microsoft.com/office/powerpoint/2010/main" val="4809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Estructura Externa de la tragedia Moderna </a:t>
            </a:r>
          </a:p>
        </p:txBody>
      </p:sp>
      <p:sp>
        <p:nvSpPr>
          <p:cNvPr id="3" name="Marcador de contenido 2"/>
          <p:cNvSpPr>
            <a:spLocks noGrp="1"/>
          </p:cNvSpPr>
          <p:nvPr>
            <p:ph idx="1"/>
          </p:nvPr>
        </p:nvSpPr>
        <p:spPr/>
        <p:txBody>
          <a:bodyPr>
            <a:normAutofit fontScale="70000" lnSpcReduction="20000"/>
          </a:bodyPr>
          <a:lstStyle/>
          <a:p>
            <a:pPr algn="just" fontAlgn="base"/>
            <a:r>
              <a:rPr lang="es-MX" dirty="0"/>
              <a:t>tenemos una estructura externa totalmente distinta. Ya no hay un coro, y por lo tanto varias partes propias de una tragedia griega ya no las encontramos.</a:t>
            </a:r>
          </a:p>
          <a:p>
            <a:pPr algn="just" fontAlgn="base"/>
            <a:r>
              <a:rPr lang="es-MX" dirty="0"/>
              <a:t>Estas tragedias se dividen en cinco actos (cada acto es una unidad de acción, es decir que aglutina las escenas íntimamente ligadas a un momento de la acción dramática), y los actos se subdividen en un número variable de escenas (lo que marca el inicio de una nueva escena es la salida o entrada de los personajes).</a:t>
            </a:r>
          </a:p>
          <a:p>
            <a:pPr algn="just" fontAlgn="base"/>
            <a:r>
              <a:rPr lang="es-MX" dirty="0"/>
              <a:t>En tanto, nosotros podemos reconocer, a medida que hemos leído y entendido, o mucho mejor si la hemos visto representada, las distintas partes de la estructura interna de la obra, las cuales son:</a:t>
            </a:r>
          </a:p>
          <a:p>
            <a:pPr algn="just" fontAlgn="base"/>
            <a:r>
              <a:rPr lang="es-MX" dirty="0"/>
              <a:t>Motivación: Es la primera parte, en la cual el objetivo es captar la atención, situar al espectador en el ámbito que se desarrolla pero sobre todo interesarlo y crear su expectativa respecto del conflicto que esa obra mostrará.</a:t>
            </a:r>
          </a:p>
          <a:p>
            <a:pPr algn="just" fontAlgn="base"/>
            <a:r>
              <a:rPr lang="es-MX" dirty="0"/>
              <a:t>Planteo: Se presenta el conflicto, abiertamente. El protagonista se enfrenta a su lucha (</a:t>
            </a:r>
            <a:r>
              <a:rPr lang="es-MX" dirty="0" err="1"/>
              <a:t>agón</a:t>
            </a:r>
            <a:r>
              <a:rPr lang="es-MX" dirty="0"/>
              <a:t>).</a:t>
            </a:r>
          </a:p>
          <a:p>
            <a:pPr algn="just" fontAlgn="base"/>
            <a:r>
              <a:rPr lang="es-MX" dirty="0"/>
              <a:t>Peripecia: Se produce un cambio notorio en la suerte del personaje, que de pronto, se enfrenta a algo totalmente distinto a lo que le venía pasando: si su causa iba progresando de un modo alentador, le surge un notorio problema; si, en cambio, venía asediado por los inconvenientes, aparece una circunstancia que se presenta como la salvación.</a:t>
            </a:r>
          </a:p>
          <a:p>
            <a:pPr algn="just" fontAlgn="base"/>
            <a:r>
              <a:rPr lang="es-MX" dirty="0"/>
              <a:t>Desenlace: Situación final en la que quedan los personajes. En una tragedia, será la muerte del protagonista, pero no se remite al hecho puntual de su desaparición física sino a las consecuencias que trajeron sus acciones.</a:t>
            </a:r>
          </a:p>
          <a:p>
            <a:pPr algn="just" fontAlgn="base"/>
            <a:r>
              <a:rPr lang="es-MX" dirty="0"/>
              <a:t>El ejercicio, ahora, es que reconozcas hasta qué parte de las tragedias estudiadas se extienden la motivación, el planteo, la peripecia y el desenlace.</a:t>
            </a:r>
          </a:p>
          <a:p>
            <a:endParaRPr lang="es-MX" dirty="0"/>
          </a:p>
        </p:txBody>
      </p:sp>
    </p:spTree>
    <p:extLst>
      <p:ext uri="{BB962C8B-B14F-4D97-AF65-F5344CB8AC3E}">
        <p14:creationId xmlns:p14="http://schemas.microsoft.com/office/powerpoint/2010/main" val="209906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Características de la Tragedia clásica.</a:t>
            </a:r>
            <a:endParaRPr lang="es-MX" dirty="0"/>
          </a:p>
        </p:txBody>
      </p:sp>
      <p:sp>
        <p:nvSpPr>
          <p:cNvPr id="3" name="Marcador de contenido 2"/>
          <p:cNvSpPr>
            <a:spLocks noGrp="1"/>
          </p:cNvSpPr>
          <p:nvPr>
            <p:ph idx="1"/>
          </p:nvPr>
        </p:nvSpPr>
        <p:spPr/>
        <p:txBody>
          <a:bodyPr/>
          <a:lstStyle/>
          <a:p>
            <a:pPr algn="just"/>
            <a:r>
              <a:rPr lang="es-MX" dirty="0"/>
              <a:t>Se trata de un tema serio. Por lo general, es un episodio conflictivo de la vida de una persona, en el que muchas veces están en juego la vida y la muerte</a:t>
            </a:r>
            <a:r>
              <a:rPr lang="es-MX" dirty="0" smtClean="0"/>
              <a:t>.</a:t>
            </a:r>
          </a:p>
          <a:p>
            <a:pPr algn="just"/>
            <a:endParaRPr lang="es-MX" dirty="0"/>
          </a:p>
          <a:p>
            <a:pPr algn="just"/>
            <a:r>
              <a:rPr lang="es-MX" dirty="0"/>
              <a:t>Los protagonistas de la tragedia son personas dignas de imitación, es decir, representan valores de su sociedad. Por ejemplo en la antigüedad clásica, eran, por lo general, hombres nobles, héroes o semidioses</a:t>
            </a:r>
            <a:r>
              <a:rPr lang="es-MX" dirty="0" smtClean="0"/>
              <a:t>.</a:t>
            </a:r>
          </a:p>
          <a:p>
            <a:pPr algn="just"/>
            <a:endParaRPr lang="es-MX" dirty="0"/>
          </a:p>
          <a:p>
            <a:pPr algn="just"/>
            <a:r>
              <a:rPr lang="es-MX" dirty="0"/>
              <a:t>El objetivo de la tragedia es provocar en los espectadores dos emociones: El temor y la compasión. </a:t>
            </a:r>
            <a:endParaRPr lang="es-MX" dirty="0"/>
          </a:p>
        </p:txBody>
      </p:sp>
    </p:spTree>
    <p:extLst>
      <p:ext uri="{BB962C8B-B14F-4D97-AF65-F5344CB8AC3E}">
        <p14:creationId xmlns:p14="http://schemas.microsoft.com/office/powerpoint/2010/main" val="236927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Características de la Tragedia </a:t>
            </a:r>
            <a:r>
              <a:rPr lang="es-MX" dirty="0" smtClean="0"/>
              <a:t>Moderna.</a:t>
            </a:r>
            <a:endParaRPr lang="es-MX" dirty="0"/>
          </a:p>
        </p:txBody>
      </p:sp>
      <p:sp>
        <p:nvSpPr>
          <p:cNvPr id="3" name="Marcador de contenido 2"/>
          <p:cNvSpPr>
            <a:spLocks noGrp="1"/>
          </p:cNvSpPr>
          <p:nvPr>
            <p:ph idx="1"/>
          </p:nvPr>
        </p:nvSpPr>
        <p:spPr/>
        <p:txBody>
          <a:bodyPr/>
          <a:lstStyle/>
          <a:p>
            <a:r>
              <a:rPr lang="es-MX" dirty="0" smtClean="0"/>
              <a:t>A diferencia de la tragedia clásica en esta se intenta que el protagonista pueda relacionarse con el público, esto quiere decir que sea un “hombre común.”</a:t>
            </a:r>
          </a:p>
          <a:p>
            <a:endParaRPr lang="es-MX" dirty="0"/>
          </a:p>
          <a:p>
            <a:r>
              <a:rPr lang="es-MX" dirty="0"/>
              <a:t>M</a:t>
            </a:r>
            <a:r>
              <a:rPr lang="es-MX" dirty="0" smtClean="0"/>
              <a:t>ientras </a:t>
            </a:r>
            <a:r>
              <a:rPr lang="es-MX" dirty="0"/>
              <a:t>que la muerte del héroe trágico clásico es un evento para ser colectivamente llorado en el escenario, el héroe trágico moderno muere no reconoce a menudo como un héroe</a:t>
            </a:r>
            <a:r>
              <a:rPr lang="es-MX" dirty="0" smtClean="0"/>
              <a:t>.</a:t>
            </a:r>
          </a:p>
          <a:p>
            <a:endParaRPr lang="es-MX" dirty="0"/>
          </a:p>
          <a:p>
            <a:r>
              <a:rPr lang="es-MX" dirty="0"/>
              <a:t> </a:t>
            </a:r>
            <a:r>
              <a:rPr lang="es-MX" dirty="0" smtClean="0"/>
              <a:t>Es </a:t>
            </a:r>
            <a:r>
              <a:rPr lang="es-MX" dirty="0"/>
              <a:t>más probable que se centre en la </a:t>
            </a:r>
            <a:r>
              <a:rPr lang="es-MX" dirty="0" smtClean="0"/>
              <a:t>sociedad</a:t>
            </a:r>
            <a:r>
              <a:rPr lang="es-MX" dirty="0"/>
              <a:t>, en lugar de destino o la fortuna , como aquello que oprime al </a:t>
            </a:r>
            <a:r>
              <a:rPr lang="es-MX" dirty="0" smtClean="0"/>
              <a:t>héroe.</a:t>
            </a:r>
          </a:p>
          <a:p>
            <a:endParaRPr lang="es-MX" dirty="0" smtClean="0"/>
          </a:p>
          <a:p>
            <a:endParaRPr lang="es-MX" dirty="0"/>
          </a:p>
          <a:p>
            <a:endParaRPr lang="es-MX" dirty="0"/>
          </a:p>
        </p:txBody>
      </p:sp>
    </p:spTree>
    <p:extLst>
      <p:ext uri="{BB962C8B-B14F-4D97-AF65-F5344CB8AC3E}">
        <p14:creationId xmlns:p14="http://schemas.microsoft.com/office/powerpoint/2010/main" val="1996942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Con banda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TM03090430[[fn=Con bandas]]</Template>
  <TotalTime>132</TotalTime>
  <Words>360</Words>
  <Application>Microsoft Office PowerPoint</Application>
  <PresentationFormat>Panorámica</PresentationFormat>
  <Paragraphs>44</Paragraphs>
  <Slides>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Calibri</vt:lpstr>
      <vt:lpstr>Corbel</vt:lpstr>
      <vt:lpstr>Wingdings</vt:lpstr>
      <vt:lpstr>Con bandas</vt:lpstr>
      <vt:lpstr>La Tragedia </vt:lpstr>
      <vt:lpstr>La Tragedia</vt:lpstr>
      <vt:lpstr>La tragedia moderna </vt:lpstr>
      <vt:lpstr>Estructura Externa de la tragedia clásica</vt:lpstr>
      <vt:lpstr>Estructura Externa de la tragedia Moderna </vt:lpstr>
      <vt:lpstr>Características de la Tragedia clásica.</vt:lpstr>
      <vt:lpstr>Características de la Tragedia Moderna.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Tragedia</dc:title>
  <dc:creator>Lety Mozqueda</dc:creator>
  <cp:lastModifiedBy>Alfredo Villaseca</cp:lastModifiedBy>
  <cp:revision>10</cp:revision>
  <dcterms:created xsi:type="dcterms:W3CDTF">2016-05-22T23:21:13Z</dcterms:created>
  <dcterms:modified xsi:type="dcterms:W3CDTF">2016-05-23T03:01:22Z</dcterms:modified>
</cp:coreProperties>
</file>