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4B4D6A-921B-4A43-B0FB-01AEDF33A993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D51D281-6F22-4818-9D19-9E40CE662553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0765"/>
            <a:ext cx="3168352" cy="1560532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62751"/>
              </p:ext>
            </p:extLst>
          </p:nvPr>
        </p:nvGraphicFramePr>
        <p:xfrm>
          <a:off x="0" y="1844824"/>
          <a:ext cx="914400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24000"/>
                <a:gridCol w="1524000"/>
                <a:gridCol w="1524000"/>
                <a:gridCol w="1800200"/>
                <a:gridCol w="1440160"/>
                <a:gridCol w="133164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i="1" dirty="0" smtClean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¿Quiénes somos?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Productos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Promociones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Misión y</a:t>
                      </a:r>
                    </a:p>
                    <a:p>
                      <a:pPr algn="ctr"/>
                      <a:r>
                        <a:rPr lang="es-MX" dirty="0" smtClean="0"/>
                        <a:t>Visión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Contacto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6048672" cy="232489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303748" y="6083046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  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 I P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A   B I S C O T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T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I</a:t>
            </a:r>
            <a:endParaRPr lang="es-MX" sz="1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Calle Coatzacoalcos 96510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Coatzacoalcos, Ver.</a:t>
            </a:r>
            <a:endParaRPr lang="es-MX" sz="12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23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9483"/>
              </p:ext>
            </p:extLst>
          </p:nvPr>
        </p:nvGraphicFramePr>
        <p:xfrm>
          <a:off x="0" y="1052736"/>
          <a:ext cx="914400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24000"/>
                <a:gridCol w="1524000"/>
                <a:gridCol w="1524000"/>
                <a:gridCol w="1800200"/>
                <a:gridCol w="1440160"/>
                <a:gridCol w="133164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i="0" dirty="0" smtClean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1" dirty="0" smtClean="0"/>
                        <a:t>¿Quiénes somos?</a:t>
                      </a:r>
                      <a:endParaRPr lang="es-MX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Productos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Promociones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Misión y</a:t>
                      </a:r>
                    </a:p>
                    <a:p>
                      <a:pPr algn="ctr"/>
                      <a:r>
                        <a:rPr lang="es-MX" dirty="0" smtClean="0"/>
                        <a:t>Visión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Contacto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3 Rectángulo"/>
          <p:cNvSpPr/>
          <p:nvPr/>
        </p:nvSpPr>
        <p:spPr>
          <a:xfrm>
            <a:off x="1687212" y="0"/>
            <a:ext cx="5760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¿Quiénes somos?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79512" y="2132856"/>
            <a:ext cx="4695184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Somos una pequeña empresa, la cual se dedica a la elaboración de postres y pasteles estilo Italiano, en </a:t>
            </a:r>
            <a:r>
              <a:rPr lang="es-MX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Pippa</a:t>
            </a:r>
            <a:r>
              <a:rPr lang="es-MX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Biscoti</a:t>
            </a:r>
            <a:r>
              <a:rPr lang="es-MX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tenemos la misión de brindar el mejor servicio de manera rápida, con los mejores productos y buena atención al cliente.</a:t>
            </a:r>
            <a:endParaRPr lang="es-MX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96" y="2348880"/>
            <a:ext cx="4104456" cy="2952328"/>
          </a:xfrm>
          <a:prstGeom prst="rect">
            <a:avLst/>
          </a:prstGeom>
        </p:spPr>
      </p:pic>
      <p:sp>
        <p:nvSpPr>
          <p:cNvPr id="7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662757" y="4581128"/>
            <a:ext cx="528334" cy="535389"/>
          </a:xfrm>
          <a:prstGeom prst="actionButtonForwardNex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303748" y="6083046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  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 I P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A   B I S C O T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T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I</a:t>
            </a:r>
            <a:endParaRPr lang="es-MX" sz="1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Calle Coatzacoalcos 96510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Coatzacoalcos, Ver.</a:t>
            </a:r>
            <a:endParaRPr lang="es-MX" sz="12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75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05849" y="0"/>
            <a:ext cx="3523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Productos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18005"/>
              </p:ext>
            </p:extLst>
          </p:nvPr>
        </p:nvGraphicFramePr>
        <p:xfrm>
          <a:off x="-84146" y="1801376"/>
          <a:ext cx="8784975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325"/>
                <a:gridCol w="2928325"/>
                <a:gridCol w="292832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s-MX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es-MX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Blondie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Brownies</a:t>
                      </a:r>
                      <a:endParaRPr lang="es-MX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Gelatina</a:t>
                      </a:r>
                      <a:r>
                        <a:rPr lang="es-MX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 cajeta y vainilla</a:t>
                      </a:r>
                      <a:endParaRPr lang="es-MX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4" y="1844824"/>
            <a:ext cx="2112235" cy="15841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45350"/>
            <a:ext cx="2395758" cy="145712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6986"/>
            <a:ext cx="2123728" cy="159279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4" y="3983985"/>
            <a:ext cx="1739380" cy="191931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9" y="4117409"/>
            <a:ext cx="2491329" cy="1495227"/>
          </a:xfrm>
          <a:prstGeom prst="rect">
            <a:avLst/>
          </a:prstGeom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16224"/>
              </p:ext>
            </p:extLst>
          </p:nvPr>
        </p:nvGraphicFramePr>
        <p:xfrm>
          <a:off x="2147121" y="4628011"/>
          <a:ext cx="2420556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0556"/>
              </a:tblGrid>
              <a:tr h="36281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Pastel</a:t>
                      </a:r>
                      <a:r>
                        <a:rPr lang="es-MX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 de Manzana</a:t>
                      </a:r>
                      <a:endParaRPr lang="es-MX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30039"/>
              </p:ext>
            </p:extLst>
          </p:nvPr>
        </p:nvGraphicFramePr>
        <p:xfrm>
          <a:off x="7487620" y="4760763"/>
          <a:ext cx="153583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832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Galletas</a:t>
                      </a:r>
                      <a:endParaRPr lang="es-MX" dirty="0">
                        <a:solidFill>
                          <a:schemeClr val="tx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05265"/>
              </p:ext>
            </p:extLst>
          </p:nvPr>
        </p:nvGraphicFramePr>
        <p:xfrm>
          <a:off x="0" y="954102"/>
          <a:ext cx="914400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24000"/>
                <a:gridCol w="1524000"/>
                <a:gridCol w="1524000"/>
                <a:gridCol w="1800200"/>
                <a:gridCol w="1440160"/>
                <a:gridCol w="133164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¿Quiénes somos?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1" dirty="0" smtClean="0"/>
                        <a:t>Productos</a:t>
                      </a:r>
                      <a:endParaRPr lang="es-MX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Promociones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Misión y</a:t>
                      </a:r>
                    </a:p>
                    <a:p>
                      <a:pPr algn="ctr"/>
                      <a:r>
                        <a:rPr lang="es-MX" dirty="0" smtClean="0"/>
                        <a:t>Visión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Contacto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303748" y="6083046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  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 I P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A   B I S C O T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T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I</a:t>
            </a:r>
            <a:endParaRPr lang="es-MX" sz="1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Calle Coatzacoalcos 96510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Coatzacoalcos, Ver.</a:t>
            </a:r>
            <a:endParaRPr lang="es-MX" sz="12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60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14111" y="0"/>
            <a:ext cx="4507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Promociones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73411"/>
              </p:ext>
            </p:extLst>
          </p:nvPr>
        </p:nvGraphicFramePr>
        <p:xfrm>
          <a:off x="0" y="954102"/>
          <a:ext cx="914400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24000"/>
                <a:gridCol w="1524000"/>
                <a:gridCol w="1524000"/>
                <a:gridCol w="1800200"/>
                <a:gridCol w="1440160"/>
                <a:gridCol w="133164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0" dirty="0" smtClean="0"/>
                        <a:t>¿Quiénes somos?</a:t>
                      </a:r>
                      <a:endParaRPr lang="es-MX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0" dirty="0" smtClean="0"/>
                        <a:t>Productos</a:t>
                      </a:r>
                      <a:endParaRPr lang="es-MX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i="1" dirty="0" smtClean="0"/>
                        <a:t>Promociones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Misión y</a:t>
                      </a:r>
                    </a:p>
                    <a:p>
                      <a:pPr algn="ctr"/>
                      <a:r>
                        <a:rPr lang="es-MX" dirty="0" smtClean="0"/>
                        <a:t>Visión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Contacto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Marcador de contenido"/>
          <p:cNvSpPr txBox="1">
            <a:spLocks/>
          </p:cNvSpPr>
          <p:nvPr/>
        </p:nvSpPr>
        <p:spPr>
          <a:xfrm>
            <a:off x="6365936" y="4192580"/>
            <a:ext cx="2778064" cy="177126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Miércoles 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20% 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De descuento en 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Postres</a:t>
            </a:r>
            <a:endParaRPr lang="es-MX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1954696"/>
            <a:ext cx="4788024" cy="196383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92580"/>
            <a:ext cx="2555776" cy="191683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303748" y="6083046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  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 I P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A   B I S C O T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T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I</a:t>
            </a:r>
            <a:endParaRPr lang="es-MX" sz="1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Calle Coatzacoalcos 96510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Coatzacoalcos, Ver.</a:t>
            </a:r>
            <a:endParaRPr lang="es-MX" sz="12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59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2880" y="1844824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i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Misión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"Somos una empresa responsable y honesta contigo y el entorno, elaboramos ricos pasteles y postres con nuestro tradicional toque italiano, para consentir el gusto de tus seres queridos, siendo parte de tus momentos mas especiales".</a:t>
            </a:r>
          </a:p>
          <a:p>
            <a:pPr marL="0" indent="0" algn="ctr">
              <a:buNone/>
            </a:pPr>
            <a:r>
              <a:rPr lang="es-MX" b="1" i="1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Visión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"Ser la mejor opción en pasteles y postres, con un equipo humano competente y capaz, aprovechando las oportunidades para crecer ordenadamente e impulsar el bienestar de quienes participamos con Pippa Biscotti y nuestro entorno".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80566" y="0"/>
            <a:ext cx="5374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Misión y Visión.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72204"/>
              </p:ext>
            </p:extLst>
          </p:nvPr>
        </p:nvGraphicFramePr>
        <p:xfrm>
          <a:off x="0" y="950615"/>
          <a:ext cx="914400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24000"/>
                <a:gridCol w="1524000"/>
                <a:gridCol w="1524000"/>
                <a:gridCol w="1800200"/>
                <a:gridCol w="1440160"/>
                <a:gridCol w="133164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¿Quiénes somos?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0" dirty="0" smtClean="0"/>
                        <a:t>Productos</a:t>
                      </a:r>
                      <a:endParaRPr lang="es-MX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Promociones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1" dirty="0" smtClean="0"/>
                        <a:t>Misión y</a:t>
                      </a:r>
                    </a:p>
                    <a:p>
                      <a:pPr algn="ctr"/>
                      <a:r>
                        <a:rPr lang="es-MX" i="1" dirty="0" smtClean="0"/>
                        <a:t>Visión</a:t>
                      </a:r>
                      <a:endParaRPr lang="es-MX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Contacto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303748" y="6083046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  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 I P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A   B I S C O T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T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I</a:t>
            </a:r>
            <a:endParaRPr lang="es-MX" sz="1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Calle Coatzacoalcos 96510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Coatzacoalcos, Ver.</a:t>
            </a:r>
            <a:endParaRPr lang="es-MX" sz="12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1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87492"/>
              </p:ext>
            </p:extLst>
          </p:nvPr>
        </p:nvGraphicFramePr>
        <p:xfrm>
          <a:off x="0" y="1556792"/>
          <a:ext cx="9144000" cy="640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24000"/>
                <a:gridCol w="1524000"/>
                <a:gridCol w="1524000"/>
                <a:gridCol w="1800200"/>
                <a:gridCol w="1440160"/>
                <a:gridCol w="133164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¿Quiénes somos?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0" dirty="0" smtClean="0"/>
                        <a:t>Productos</a:t>
                      </a:r>
                      <a:endParaRPr lang="es-MX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Promociones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0" dirty="0" smtClean="0"/>
                        <a:t>Misión y</a:t>
                      </a:r>
                    </a:p>
                    <a:p>
                      <a:pPr algn="ctr"/>
                      <a:r>
                        <a:rPr lang="es-MX" i="0" dirty="0" smtClean="0"/>
                        <a:t>Visión</a:t>
                      </a:r>
                      <a:endParaRPr lang="es-MX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1" dirty="0" smtClean="0"/>
                        <a:t>Contacto</a:t>
                      </a:r>
                      <a:endParaRPr lang="es-MX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827808" y="116632"/>
            <a:ext cx="53916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Síguenos en nuestras </a:t>
            </a:r>
          </a:p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Redes Sociales.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884"/>
            <a:ext cx="1400944" cy="140094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" y="3745828"/>
            <a:ext cx="1245518" cy="124551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" y="4991346"/>
            <a:ext cx="1410916" cy="1410916"/>
          </a:xfrm>
          <a:prstGeom prst="rect">
            <a:avLst/>
          </a:prstGeom>
        </p:spPr>
      </p:pic>
      <p:sp>
        <p:nvSpPr>
          <p:cNvPr id="11" name="1 Marcador de contenido"/>
          <p:cNvSpPr txBox="1">
            <a:spLocks/>
          </p:cNvSpPr>
          <p:nvPr/>
        </p:nvSpPr>
        <p:spPr>
          <a:xfrm>
            <a:off x="1588116" y="4173748"/>
            <a:ext cx="2602632" cy="38967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s-MX" b="1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Pippa</a:t>
            </a:r>
            <a:r>
              <a:rPr lang="es-MX" b="1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s-MX" b="1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Biscotti</a:t>
            </a:r>
            <a:endParaRPr lang="es-MX" b="1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1588116" y="2850517"/>
            <a:ext cx="2602632" cy="38967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s-MX" b="1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Pippa</a:t>
            </a:r>
            <a:r>
              <a:rPr lang="es-MX" b="1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s-MX" b="1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Biscotti</a:t>
            </a:r>
            <a:endParaRPr lang="es-MX" b="1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>
          <a:xfrm>
            <a:off x="1588116" y="5501965"/>
            <a:ext cx="2602632" cy="38967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s-MX" b="1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@</a:t>
            </a:r>
            <a:r>
              <a:rPr lang="es-MX" b="1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Pippa</a:t>
            </a:r>
            <a:r>
              <a:rPr lang="es-MX" b="1" i="1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s-MX" b="1" i="1" dirty="0" err="1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Biscotti</a:t>
            </a:r>
            <a:endParaRPr lang="es-MX" b="1" i="1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84" y="3404846"/>
            <a:ext cx="3275856" cy="1852906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303748" y="6083046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  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 I P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A   B I S C O T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T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I</a:t>
            </a:r>
            <a:endParaRPr lang="es-MX" sz="1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Calle Coatzacoalcos 96510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Coatzacoalcos, Ver.</a:t>
            </a:r>
            <a:endParaRPr lang="es-MX" sz="12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53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6" y="1210711"/>
            <a:ext cx="1162472" cy="392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Nombre: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143557" y="0"/>
            <a:ext cx="8848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Nos gustaría saber tu opinión.</a:t>
            </a:r>
            <a:endParaRPr lang="es-E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Marcador de contenido 1"/>
          <p:cNvSpPr txBox="1">
            <a:spLocks/>
          </p:cNvSpPr>
          <p:nvPr/>
        </p:nvSpPr>
        <p:spPr>
          <a:xfrm>
            <a:off x="416991" y="1773934"/>
            <a:ext cx="1162472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Colonia: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04093"/>
              </p:ext>
            </p:extLst>
          </p:nvPr>
        </p:nvGraphicFramePr>
        <p:xfrm>
          <a:off x="1519685" y="1187963"/>
          <a:ext cx="6096000" cy="365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96000"/>
              </a:tblGrid>
              <a:tr h="276798"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793"/>
              </p:ext>
            </p:extLst>
          </p:nvPr>
        </p:nvGraphicFramePr>
        <p:xfrm>
          <a:off x="1514817" y="1735108"/>
          <a:ext cx="2044203" cy="365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44203"/>
              </a:tblGrid>
              <a:tr h="276798">
                <a:tc>
                  <a:txBody>
                    <a:bodyPr/>
                    <a:lstStyle/>
                    <a:p>
                      <a:r>
                        <a:rPr lang="es-MX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Lista desplegable</a:t>
                      </a:r>
                      <a:endParaRPr lang="es-MX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lecha abajo 9"/>
          <p:cNvSpPr/>
          <p:nvPr/>
        </p:nvSpPr>
        <p:spPr>
          <a:xfrm>
            <a:off x="3567139" y="1807893"/>
            <a:ext cx="288032" cy="24881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onector 10"/>
          <p:cNvSpPr/>
          <p:nvPr/>
        </p:nvSpPr>
        <p:spPr>
          <a:xfrm>
            <a:off x="3391540" y="4013608"/>
            <a:ext cx="216024" cy="18368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6917753" y="4983169"/>
            <a:ext cx="144016" cy="1203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Marcador de contenido 1"/>
          <p:cNvSpPr txBox="1">
            <a:spLocks/>
          </p:cNvSpPr>
          <p:nvPr/>
        </p:nvSpPr>
        <p:spPr>
          <a:xfrm>
            <a:off x="409420" y="2319166"/>
            <a:ext cx="2210793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¿Qué tal le pareció </a:t>
            </a:r>
          </a:p>
          <a:p>
            <a:pPr marL="0" indent="0">
              <a:buFont typeface="Wingdings 2"/>
              <a:buNone/>
            </a:pPr>
            <a:r>
              <a:rPr lang="es-MX" sz="1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Pippa</a:t>
            </a: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MX" sz="1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Biscotti</a:t>
            </a: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28477"/>
              </p:ext>
            </p:extLst>
          </p:nvPr>
        </p:nvGraphicFramePr>
        <p:xfrm>
          <a:off x="2620213" y="2357173"/>
          <a:ext cx="6096000" cy="99093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96000"/>
              </a:tblGrid>
              <a:tr h="990933"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Marcador de contenido 1"/>
          <p:cNvSpPr txBox="1">
            <a:spLocks/>
          </p:cNvSpPr>
          <p:nvPr/>
        </p:nvSpPr>
        <p:spPr>
          <a:xfrm>
            <a:off x="2857656" y="4495864"/>
            <a:ext cx="1032682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Frappe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Conector 17"/>
          <p:cNvSpPr/>
          <p:nvPr/>
        </p:nvSpPr>
        <p:spPr>
          <a:xfrm>
            <a:off x="3042297" y="3996030"/>
            <a:ext cx="216024" cy="18368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Marcador de contenido 1"/>
          <p:cNvSpPr txBox="1">
            <a:spLocks/>
          </p:cNvSpPr>
          <p:nvPr/>
        </p:nvSpPr>
        <p:spPr>
          <a:xfrm>
            <a:off x="2938698" y="3627044"/>
            <a:ext cx="435299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Sí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Marcador de contenido 1"/>
          <p:cNvSpPr txBox="1">
            <a:spLocks/>
          </p:cNvSpPr>
          <p:nvPr/>
        </p:nvSpPr>
        <p:spPr>
          <a:xfrm>
            <a:off x="3306993" y="3648570"/>
            <a:ext cx="504053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Marcador de contenido 1"/>
          <p:cNvSpPr txBox="1">
            <a:spLocks/>
          </p:cNvSpPr>
          <p:nvPr/>
        </p:nvSpPr>
        <p:spPr>
          <a:xfrm>
            <a:off x="426927" y="4489292"/>
            <a:ext cx="2448272" cy="84467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Algún producto que le</a:t>
            </a:r>
          </a:p>
          <a:p>
            <a:pPr marL="0" indent="0">
              <a:buFont typeface="Wingdings 2"/>
              <a:buNone/>
            </a:pPr>
            <a:r>
              <a:rPr lang="es-MX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ustaría que se vendiera?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853454" y="4965120"/>
            <a:ext cx="144016" cy="1203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4919031" y="4988552"/>
            <a:ext cx="144016" cy="1203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4037266" y="4981451"/>
            <a:ext cx="144016" cy="1203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/>
          <p:cNvSpPr/>
          <p:nvPr/>
        </p:nvSpPr>
        <p:spPr>
          <a:xfrm>
            <a:off x="3296855" y="4983169"/>
            <a:ext cx="144016" cy="1203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Marcador de contenido 1"/>
          <p:cNvSpPr txBox="1">
            <a:spLocks/>
          </p:cNvSpPr>
          <p:nvPr/>
        </p:nvSpPr>
        <p:spPr>
          <a:xfrm>
            <a:off x="4611763" y="4495864"/>
            <a:ext cx="758552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Café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Marcador de contenido 1"/>
          <p:cNvSpPr txBox="1">
            <a:spLocks/>
          </p:cNvSpPr>
          <p:nvPr/>
        </p:nvSpPr>
        <p:spPr>
          <a:xfrm>
            <a:off x="450654" y="3554213"/>
            <a:ext cx="2448272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¿Nos recomendaría?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Marcador de contenido 1"/>
          <p:cNvSpPr txBox="1">
            <a:spLocks/>
          </p:cNvSpPr>
          <p:nvPr/>
        </p:nvSpPr>
        <p:spPr>
          <a:xfrm>
            <a:off x="62328" y="5430873"/>
            <a:ext cx="2448272" cy="65217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 caso de elegir </a:t>
            </a:r>
          </a:p>
          <a:p>
            <a:pPr marL="0" indent="0">
              <a:buFont typeface="Wingdings 2"/>
              <a:buNone/>
            </a:pPr>
            <a:r>
              <a:rPr lang="es-MX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otro, indique: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Marcador de contenido 1"/>
          <p:cNvSpPr txBox="1">
            <a:spLocks/>
          </p:cNvSpPr>
          <p:nvPr/>
        </p:nvSpPr>
        <p:spPr>
          <a:xfrm>
            <a:off x="3783163" y="4481450"/>
            <a:ext cx="828600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Panini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Marcador de contenido 1"/>
          <p:cNvSpPr txBox="1">
            <a:spLocks/>
          </p:cNvSpPr>
          <p:nvPr/>
        </p:nvSpPr>
        <p:spPr>
          <a:xfrm>
            <a:off x="5300854" y="4495864"/>
            <a:ext cx="1249217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Croissant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Marcador de contenido 1"/>
          <p:cNvSpPr txBox="1">
            <a:spLocks/>
          </p:cNvSpPr>
          <p:nvPr/>
        </p:nvSpPr>
        <p:spPr>
          <a:xfrm>
            <a:off x="6615855" y="4502373"/>
            <a:ext cx="864096" cy="392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s-MX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Otro</a:t>
            </a:r>
            <a:endParaRPr lang="es-MX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8378"/>
              </p:ext>
            </p:extLst>
          </p:nvPr>
        </p:nvGraphicFramePr>
        <p:xfrm>
          <a:off x="2015047" y="5497034"/>
          <a:ext cx="6096000" cy="365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96000"/>
              </a:tblGrid>
              <a:tr h="276798">
                <a:tc>
                  <a:txBody>
                    <a:bodyPr/>
                    <a:lstStyle/>
                    <a:p>
                      <a:endParaRPr lang="es-MX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2303748" y="6083046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  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 I P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P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A   B I S C O T </a:t>
            </a:r>
            <a:r>
              <a:rPr lang="es-MX" b="1" dirty="0" err="1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T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omic Sans MS" pitchFamily="66" charset="0"/>
                <a:ea typeface="BatangChe" panose="02030609000101010101" pitchFamily="49" charset="-127"/>
              </a:rPr>
              <a:t>I</a:t>
            </a:r>
            <a:endParaRPr lang="es-MX" sz="1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Calle Coatzacoalcos 96510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Comic Sans MS" pitchFamily="66" charset="0"/>
                <a:ea typeface="Batang" panose="02030600000101010101" pitchFamily="18" charset="-127"/>
              </a:rPr>
              <a:t>Coatzacoalcos, Ver.</a:t>
            </a:r>
            <a:endParaRPr lang="es-MX" sz="1200" dirty="0">
              <a:solidFill>
                <a:schemeClr val="bg1"/>
              </a:solidFill>
              <a:latin typeface="Comic Sans MS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6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213</TotalTime>
  <Words>426</Words>
  <Application>Microsoft Office PowerPoint</Application>
  <PresentationFormat>Presentación en pantalla (4:3)</PresentationFormat>
  <Paragraphs>110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Guest</dc:creator>
  <cp:lastModifiedBy>Guest</cp:lastModifiedBy>
  <cp:revision>16</cp:revision>
  <dcterms:created xsi:type="dcterms:W3CDTF">2016-02-17T13:28:39Z</dcterms:created>
  <dcterms:modified xsi:type="dcterms:W3CDTF">2016-02-25T14:46:26Z</dcterms:modified>
</cp:coreProperties>
</file>